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320" r:id="rId3"/>
    <p:sldId id="258" r:id="rId4"/>
    <p:sldId id="319" r:id="rId5"/>
    <p:sldId id="316" r:id="rId6"/>
    <p:sldId id="300" r:id="rId7"/>
    <p:sldId id="301" r:id="rId8"/>
    <p:sldId id="315" r:id="rId9"/>
    <p:sldId id="321" r:id="rId10"/>
    <p:sldId id="262" r:id="rId11"/>
    <p:sldId id="304" r:id="rId12"/>
    <p:sldId id="267" r:id="rId13"/>
    <p:sldId id="272" r:id="rId14"/>
    <p:sldId id="306" r:id="rId15"/>
    <p:sldId id="305" r:id="rId16"/>
    <p:sldId id="307" r:id="rId17"/>
    <p:sldId id="325" r:id="rId18"/>
    <p:sldId id="322" r:id="rId19"/>
    <p:sldId id="323" r:id="rId20"/>
    <p:sldId id="324" r:id="rId21"/>
    <p:sldId id="289" r:id="rId22"/>
    <p:sldId id="308" r:id="rId23"/>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40" autoAdjust="0"/>
  </p:normalViewPr>
  <p:slideViewPr>
    <p:cSldViewPr>
      <p:cViewPr varScale="1">
        <p:scale>
          <a:sx n="78" d="100"/>
          <a:sy n="78" d="100"/>
        </p:scale>
        <p:origin x="1598" y="62"/>
      </p:cViewPr>
      <p:guideLst>
        <p:guide orient="horz" pos="2160"/>
        <p:guide pos="2880"/>
      </p:guideLst>
    </p:cSldViewPr>
  </p:slideViewPr>
  <p:outlineViewPr>
    <p:cViewPr>
      <p:scale>
        <a:sx n="33" d="100"/>
        <a:sy n="33" d="100"/>
      </p:scale>
      <p:origin x="0" y="22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5AB031-A27D-438A-8A50-55770D8840DD}" type="datetimeFigureOut">
              <a:rPr lang="en-US" smtClean="0"/>
              <a:pPr/>
              <a:t>12/19/2022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45E513-2DDD-4E29-9704-5CB2CF6F35C2}" type="slidenum">
              <a:rPr lang="en-US" smtClean="0"/>
              <a:pPr/>
              <a:t>‹#›</a:t>
            </a:fld>
            <a:endParaRPr lang="en-US" dirty="0"/>
          </a:p>
        </p:txBody>
      </p:sp>
    </p:spTree>
    <p:extLst>
      <p:ext uri="{BB962C8B-B14F-4D97-AF65-F5344CB8AC3E}">
        <p14:creationId xmlns:p14="http://schemas.microsoft.com/office/powerpoint/2010/main" val="1504743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45E513-2DDD-4E29-9704-5CB2CF6F35C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45E513-2DDD-4E29-9704-5CB2CF6F35C2}" type="slidenum">
              <a:rPr lang="en-US" smtClean="0"/>
              <a:pPr/>
              <a:t>11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45E513-2DDD-4E29-9704-5CB2CF6F35C2}" type="slidenum">
              <a:rPr lang="en-US" smtClean="0"/>
              <a:pPr/>
              <a:t>22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endParaRPr lang="en-GB"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GB"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66C23D9-A02C-4D0F-8799-53F89B461C06}" type="slidenum">
              <a:rPr lang="en-GB" smtClean="0"/>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ADCE554-8EE6-4EB9-8061-427A242E3B81}"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9419B2F-EC4F-44C8-BA15-C2D028F00C47}"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C4E8A91-A760-4F29-B5AC-5A2B57DB03ED}" type="slidenum">
              <a:rPr lang="en-GB" smtClean="0"/>
              <a:pPr/>
              <a:t>‹#›</a:t>
            </a:fld>
            <a:endParaRPr lang="en-GB" dirty="0"/>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93F7928-F9C8-413E-B2F8-0491950A98A7}" type="slidenum">
              <a:rPr lang="en-GB" smtClean="0"/>
              <a:pPr/>
              <a:t>‹#›</a:t>
            </a:fld>
            <a:endParaRPr lang="en-GB"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AC18D1B-5E0C-43D4-A288-000C353C71FA}" type="slidenum">
              <a:rPr lang="en-GB" smtClean="0"/>
              <a:pPr/>
              <a:t>‹#›</a:t>
            </a:fld>
            <a:endParaRPr lang="en-GB" dirty="0"/>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C9466077-B3B4-4B1B-8D20-947170AE6071}" type="slidenum">
              <a:rPr lang="en-GB" smtClean="0"/>
              <a:pPr/>
              <a:t>‹#›</a:t>
            </a:fld>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ADE89588-7E53-44C4-85C5-E19F0C9652E5}" type="slidenum">
              <a:rPr lang="en-GB" smtClean="0"/>
              <a:pPr/>
              <a:t>‹#›</a:t>
            </a:fld>
            <a:endParaRPr lang="en-GB" dirty="0"/>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386413B-2308-456F-BD59-EA9865BC8852}"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82C0D707-AF52-4ECB-A41C-C1D4CF6BFC78}" type="slidenum">
              <a:rPr lang="en-GB" smtClean="0"/>
              <a:pPr/>
              <a:t>‹#›</a:t>
            </a:fld>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endParaRPr lang="en-GB"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GB"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066802F-4AA6-4379-98CC-E7E9340CD710}" type="slidenum">
              <a:rPr lang="en-GB" smtClean="0"/>
              <a:pPr/>
              <a:t>‹#›</a:t>
            </a:fld>
            <a:endParaRPr lang="en-GB"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endParaRPr lang="en-GB"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GB"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87953CDB-A455-42CC-A8CF-E0FE099858F2}"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6" Type="http://schemas.openxmlformats.org/officeDocument/2006/relationships/image" Target="../media/image27.jpg"/><Relationship Id="rId21" Type="http://schemas.openxmlformats.org/officeDocument/2006/relationships/image" Target="../media/image22.jpg"/><Relationship Id="rId42" Type="http://schemas.openxmlformats.org/officeDocument/2006/relationships/image" Target="../media/image43.jpg"/><Relationship Id="rId47" Type="http://schemas.openxmlformats.org/officeDocument/2006/relationships/image" Target="../media/image48.jpg"/><Relationship Id="rId63" Type="http://schemas.openxmlformats.org/officeDocument/2006/relationships/image" Target="../media/image64.jpg"/><Relationship Id="rId68" Type="http://schemas.openxmlformats.org/officeDocument/2006/relationships/image" Target="../media/image69.jpg"/><Relationship Id="rId7" Type="http://schemas.openxmlformats.org/officeDocument/2006/relationships/image" Target="../media/image8.jpg"/><Relationship Id="rId71" Type="http://schemas.openxmlformats.org/officeDocument/2006/relationships/image" Target="../media/image72.png"/><Relationship Id="rId2" Type="http://schemas.openxmlformats.org/officeDocument/2006/relationships/image" Target="../media/image3.jpg"/><Relationship Id="rId16" Type="http://schemas.openxmlformats.org/officeDocument/2006/relationships/image" Target="../media/image17.jpg"/><Relationship Id="rId29" Type="http://schemas.openxmlformats.org/officeDocument/2006/relationships/image" Target="../media/image30.jpg"/><Relationship Id="rId11" Type="http://schemas.openxmlformats.org/officeDocument/2006/relationships/image" Target="../media/image12.jpg"/><Relationship Id="rId24" Type="http://schemas.openxmlformats.org/officeDocument/2006/relationships/image" Target="../media/image25.jpg"/><Relationship Id="rId32" Type="http://schemas.openxmlformats.org/officeDocument/2006/relationships/image" Target="../media/image33.jpg"/><Relationship Id="rId37" Type="http://schemas.openxmlformats.org/officeDocument/2006/relationships/image" Target="../media/image38.jpg"/><Relationship Id="rId40" Type="http://schemas.openxmlformats.org/officeDocument/2006/relationships/image" Target="../media/image41.jpg"/><Relationship Id="rId45" Type="http://schemas.openxmlformats.org/officeDocument/2006/relationships/image" Target="../media/image46.jpg"/><Relationship Id="rId53" Type="http://schemas.openxmlformats.org/officeDocument/2006/relationships/image" Target="../media/image54.jpg"/><Relationship Id="rId58" Type="http://schemas.openxmlformats.org/officeDocument/2006/relationships/image" Target="../media/image59.jpg"/><Relationship Id="rId66" Type="http://schemas.openxmlformats.org/officeDocument/2006/relationships/image" Target="../media/image67.jpg"/><Relationship Id="rId5" Type="http://schemas.openxmlformats.org/officeDocument/2006/relationships/image" Target="../media/image6.jpg"/><Relationship Id="rId61" Type="http://schemas.openxmlformats.org/officeDocument/2006/relationships/image" Target="../media/image62.jpg"/><Relationship Id="rId19" Type="http://schemas.openxmlformats.org/officeDocument/2006/relationships/image" Target="../media/image20.jpg"/><Relationship Id="rId14" Type="http://schemas.openxmlformats.org/officeDocument/2006/relationships/image" Target="../media/image15.jpg"/><Relationship Id="rId22" Type="http://schemas.openxmlformats.org/officeDocument/2006/relationships/image" Target="../media/image23.jpg"/><Relationship Id="rId27" Type="http://schemas.openxmlformats.org/officeDocument/2006/relationships/image" Target="../media/image28.jpg"/><Relationship Id="rId30" Type="http://schemas.openxmlformats.org/officeDocument/2006/relationships/image" Target="../media/image31.jpg"/><Relationship Id="rId35" Type="http://schemas.openxmlformats.org/officeDocument/2006/relationships/image" Target="../media/image36.jpg"/><Relationship Id="rId43" Type="http://schemas.openxmlformats.org/officeDocument/2006/relationships/image" Target="../media/image44.jpg"/><Relationship Id="rId48" Type="http://schemas.openxmlformats.org/officeDocument/2006/relationships/image" Target="../media/image49.jpg"/><Relationship Id="rId56" Type="http://schemas.openxmlformats.org/officeDocument/2006/relationships/image" Target="../media/image57.jpg"/><Relationship Id="rId64" Type="http://schemas.openxmlformats.org/officeDocument/2006/relationships/image" Target="../media/image65.jpg"/><Relationship Id="rId69" Type="http://schemas.openxmlformats.org/officeDocument/2006/relationships/image" Target="../media/image70.jpg"/><Relationship Id="rId8" Type="http://schemas.openxmlformats.org/officeDocument/2006/relationships/image" Target="../media/image9.jpg"/><Relationship Id="rId51" Type="http://schemas.openxmlformats.org/officeDocument/2006/relationships/image" Target="../media/image52.jpg"/><Relationship Id="rId3" Type="http://schemas.openxmlformats.org/officeDocument/2006/relationships/image" Target="../media/image4.jpg"/><Relationship Id="rId12" Type="http://schemas.openxmlformats.org/officeDocument/2006/relationships/image" Target="../media/image13.jpg"/><Relationship Id="rId17" Type="http://schemas.openxmlformats.org/officeDocument/2006/relationships/image" Target="../media/image18.jpg"/><Relationship Id="rId25" Type="http://schemas.openxmlformats.org/officeDocument/2006/relationships/image" Target="../media/image26.jpg"/><Relationship Id="rId33" Type="http://schemas.openxmlformats.org/officeDocument/2006/relationships/image" Target="../media/image34.jpg"/><Relationship Id="rId38" Type="http://schemas.openxmlformats.org/officeDocument/2006/relationships/image" Target="../media/image39.jpg"/><Relationship Id="rId46" Type="http://schemas.openxmlformats.org/officeDocument/2006/relationships/image" Target="../media/image47.jpg"/><Relationship Id="rId59" Type="http://schemas.openxmlformats.org/officeDocument/2006/relationships/image" Target="../media/image60.jpg"/><Relationship Id="rId67" Type="http://schemas.openxmlformats.org/officeDocument/2006/relationships/image" Target="../media/image68.jpg"/><Relationship Id="rId20" Type="http://schemas.openxmlformats.org/officeDocument/2006/relationships/image" Target="../media/image21.jpg"/><Relationship Id="rId41" Type="http://schemas.openxmlformats.org/officeDocument/2006/relationships/image" Target="../media/image42.jpg"/><Relationship Id="rId54" Type="http://schemas.openxmlformats.org/officeDocument/2006/relationships/image" Target="../media/image55.jpg"/><Relationship Id="rId62" Type="http://schemas.openxmlformats.org/officeDocument/2006/relationships/image" Target="../media/image63.jpg"/><Relationship Id="rId70"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jpg"/><Relationship Id="rId15" Type="http://schemas.openxmlformats.org/officeDocument/2006/relationships/image" Target="../media/image16.jpg"/><Relationship Id="rId23" Type="http://schemas.openxmlformats.org/officeDocument/2006/relationships/image" Target="../media/image24.jpg"/><Relationship Id="rId28" Type="http://schemas.openxmlformats.org/officeDocument/2006/relationships/image" Target="../media/image29.jpg"/><Relationship Id="rId36" Type="http://schemas.openxmlformats.org/officeDocument/2006/relationships/image" Target="../media/image37.jpg"/><Relationship Id="rId49" Type="http://schemas.openxmlformats.org/officeDocument/2006/relationships/image" Target="../media/image50.jpg"/><Relationship Id="rId57" Type="http://schemas.openxmlformats.org/officeDocument/2006/relationships/image" Target="../media/image58.jpg"/><Relationship Id="rId10" Type="http://schemas.openxmlformats.org/officeDocument/2006/relationships/image" Target="../media/image11.jpg"/><Relationship Id="rId31" Type="http://schemas.openxmlformats.org/officeDocument/2006/relationships/image" Target="../media/image32.jpg"/><Relationship Id="rId44" Type="http://schemas.openxmlformats.org/officeDocument/2006/relationships/image" Target="../media/image45.jpg"/><Relationship Id="rId52" Type="http://schemas.openxmlformats.org/officeDocument/2006/relationships/image" Target="../media/image53.jpg"/><Relationship Id="rId60" Type="http://schemas.openxmlformats.org/officeDocument/2006/relationships/image" Target="../media/image61.jpg"/><Relationship Id="rId65" Type="http://schemas.openxmlformats.org/officeDocument/2006/relationships/image" Target="../media/image66.jpg"/><Relationship Id="rId4" Type="http://schemas.openxmlformats.org/officeDocument/2006/relationships/image" Target="../media/image5.jpg"/><Relationship Id="rId9" Type="http://schemas.openxmlformats.org/officeDocument/2006/relationships/image" Target="../media/image10.jpg"/><Relationship Id="rId13" Type="http://schemas.openxmlformats.org/officeDocument/2006/relationships/image" Target="../media/image14.jpg"/><Relationship Id="rId18" Type="http://schemas.openxmlformats.org/officeDocument/2006/relationships/image" Target="../media/image19.jpg"/><Relationship Id="rId39" Type="http://schemas.openxmlformats.org/officeDocument/2006/relationships/image" Target="../media/image40.jpg"/><Relationship Id="rId34" Type="http://schemas.openxmlformats.org/officeDocument/2006/relationships/image" Target="../media/image35.jpg"/><Relationship Id="rId50" Type="http://schemas.openxmlformats.org/officeDocument/2006/relationships/image" Target="../media/image51.jpg"/><Relationship Id="rId55" Type="http://schemas.openxmlformats.org/officeDocument/2006/relationships/image" Target="../media/image56.jpg"/></Relationships>
</file>

<file path=ppt/slides/_rels/slide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42910" y="1285860"/>
            <a:ext cx="8321578" cy="2647196"/>
          </a:xfrm>
        </p:spPr>
        <p:txBody>
          <a:bodyPr>
            <a:normAutofit/>
          </a:bodyPr>
          <a:lstStyle/>
          <a:p>
            <a:pPr algn="ctr"/>
            <a:r>
              <a:rPr lang="en-US" sz="4000" dirty="0">
                <a:ln w="11430"/>
                <a:latin typeface="Algerian" pitchFamily="82" charset="0"/>
                <a:cs typeface="Times New Roman" pitchFamily="18" charset="0"/>
              </a:rPr>
              <a:t>Novel Method for VITAMIN DEFECIENCY</a:t>
            </a:r>
            <a:br>
              <a:rPr lang="en-US" sz="4000" dirty="0">
                <a:ln w="11430"/>
                <a:latin typeface="Algerian" pitchFamily="82" charset="0"/>
                <a:cs typeface="Times New Roman" pitchFamily="18" charset="0"/>
              </a:rPr>
            </a:br>
            <a:r>
              <a:rPr lang="en-US" sz="4000" dirty="0">
                <a:ln w="11430"/>
                <a:latin typeface="Algerian" pitchFamily="82" charset="0"/>
                <a:cs typeface="Times New Roman" pitchFamily="18" charset="0"/>
              </a:rPr>
              <a:t>DETECTION USING ALEXNET DNN Algorithm </a:t>
            </a:r>
            <a:endParaRPr lang="en-US" sz="4000" dirty="0">
              <a:latin typeface="Algerian" pitchFamily="82"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2976" y="1571612"/>
            <a:ext cx="7620000" cy="4525963"/>
          </a:xfrm>
        </p:spPr>
        <p:txBody>
          <a:bodyPr/>
          <a:lstStyle/>
          <a:p>
            <a:pPr>
              <a:buFont typeface="Arial" pitchFamily="34" charset="0"/>
              <a:buChar char="•"/>
            </a:pPr>
            <a:r>
              <a:rPr lang="en-US" dirty="0">
                <a:latin typeface="Times New Roman" pitchFamily="18" charset="0"/>
                <a:cs typeface="Times New Roman" pitchFamily="18" charset="0"/>
              </a:rPr>
              <a:t>Special camera called Microscopy camera’</a:t>
            </a:r>
          </a:p>
          <a:p>
            <a:pPr>
              <a:buNone/>
            </a:pPr>
            <a:r>
              <a:rPr lang="en-US" dirty="0">
                <a:latin typeface="Times New Roman" pitchFamily="18" charset="0"/>
                <a:cs typeface="Times New Roman" pitchFamily="18" charset="0"/>
              </a:rPr>
              <a:t>     is used for taking images.</a:t>
            </a:r>
          </a:p>
          <a:p>
            <a:r>
              <a:rPr lang="en-US" dirty="0">
                <a:latin typeface="Times New Roman" pitchFamily="18" charset="0"/>
                <a:cs typeface="Times New Roman" pitchFamily="18" charset="0"/>
              </a:rPr>
              <a:t>An image is made up of a finite no of elements called pixels, each of which has a particular location and values.</a:t>
            </a:r>
          </a:p>
          <a:p>
            <a:r>
              <a:rPr lang="en-US" dirty="0">
                <a:latin typeface="Times New Roman" pitchFamily="18" charset="0"/>
                <a:cs typeface="Times New Roman" pitchFamily="18" charset="0"/>
              </a:rPr>
              <a:t>Images are represented in the form of matrix in Python.</a:t>
            </a:r>
          </a:p>
          <a:p>
            <a:endParaRPr lang="en-US" dirty="0"/>
          </a:p>
          <a:p>
            <a:endParaRPr lang="en-US" dirty="0">
              <a:latin typeface="Times New Roman" pitchFamily="18" charset="0"/>
              <a:cs typeface="Times New Roman" pitchFamily="18" charset="0"/>
            </a:endParaRPr>
          </a:p>
        </p:txBody>
      </p:sp>
      <p:sp>
        <p:nvSpPr>
          <p:cNvPr id="2" name="Title 1"/>
          <p:cNvSpPr>
            <a:spLocks noGrp="1"/>
          </p:cNvSpPr>
          <p:nvPr>
            <p:ph type="title"/>
          </p:nvPr>
        </p:nvSpPr>
        <p:spPr>
          <a:xfrm>
            <a:off x="857224" y="357166"/>
            <a:ext cx="76200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dirty="0">
                <a:ln w="11430"/>
                <a:latin typeface="Algerian" pitchFamily="82" charset="0"/>
              </a:rPr>
              <a:t>1.INPUT IMAGES</a:t>
            </a:r>
            <a:endParaRPr lang="en-GB" dirty="0">
              <a:ln w="11430"/>
              <a:latin typeface="Algerian" pitchFamily="8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357298"/>
            <a:ext cx="8229600" cy="4525963"/>
          </a:xfrm>
        </p:spPr>
        <p:txBody>
          <a:bodyPr/>
          <a:lstStyle/>
          <a:p>
            <a:pPr>
              <a:buNone/>
            </a:pPr>
            <a:endParaRPr lang="en-US" dirty="0">
              <a:latin typeface="Times New Roman" pitchFamily="18" charset="0"/>
              <a:cs typeface="Times New Roman" pitchFamily="18" charset="0"/>
            </a:endParaRPr>
          </a:p>
          <a:p>
            <a:pPr>
              <a:buFont typeface="Arial" pitchFamily="34" charset="0"/>
              <a:buChar char="•"/>
            </a:pPr>
            <a:r>
              <a:rPr lang="en-US" dirty="0">
                <a:latin typeface="Times New Roman" pitchFamily="18" charset="0"/>
                <a:cs typeface="Times New Roman" pitchFamily="18" charset="0"/>
              </a:rPr>
              <a:t>Cropping- The process of removing selected pixels from a digital image.</a:t>
            </a:r>
          </a:p>
          <a:p>
            <a:pPr>
              <a:buFont typeface="Arial" pitchFamily="34" charset="0"/>
              <a:buChar char="•"/>
            </a:pPr>
            <a:r>
              <a:rPr lang="en-US" dirty="0">
                <a:latin typeface="Times New Roman" pitchFamily="18" charset="0"/>
                <a:cs typeface="Times New Roman" pitchFamily="18" charset="0"/>
              </a:rPr>
              <a:t>It is done in order to make all the images are of equal sizes.  </a:t>
            </a:r>
          </a:p>
          <a:p>
            <a:endParaRPr lang="en-US" dirty="0"/>
          </a:p>
        </p:txBody>
      </p:sp>
      <p:sp>
        <p:nvSpPr>
          <p:cNvPr id="2" name="Title 1"/>
          <p:cNvSpPr>
            <a:spLocks noGrp="1"/>
          </p:cNvSpPr>
          <p:nvPr>
            <p:ph type="title"/>
          </p:nvPr>
        </p:nvSpPr>
        <p:spPr>
          <a:xfrm>
            <a:off x="214282" y="285728"/>
            <a:ext cx="8229600" cy="1143000"/>
          </a:xfrm>
        </p:spPr>
        <p:txBody>
          <a:bodyPr/>
          <a:lstStyle/>
          <a:p>
            <a:r>
              <a:rPr lang="en-US" dirty="0">
                <a:solidFill>
                  <a:srgbClr val="7030A0"/>
                </a:solidFill>
                <a:latin typeface="Algerian" pitchFamily="82" charset="0"/>
              </a:rPr>
              <a:t>     </a:t>
            </a:r>
            <a:r>
              <a:rPr lang="en-US" dirty="0">
                <a:latin typeface="Algerian" pitchFamily="82" charset="0"/>
              </a:rPr>
              <a:t>2.IMAGE CROPPING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64" y="1500174"/>
            <a:ext cx="8715436" cy="4525963"/>
          </a:xfrm>
        </p:spPr>
        <p:txBody>
          <a:bodyPr/>
          <a:lstStyle/>
          <a:p>
            <a:pPr>
              <a:buFont typeface="Arial" pitchFamily="34" charset="0"/>
              <a:buChar char="•"/>
            </a:pPr>
            <a:r>
              <a:rPr lang="en-US" dirty="0">
                <a:latin typeface="Times New Roman" pitchFamily="18" charset="0"/>
                <a:cs typeface="Times New Roman" pitchFamily="18" charset="0"/>
              </a:rPr>
              <a:t>Images are analyzed to extract features  like	</a:t>
            </a:r>
          </a:p>
          <a:p>
            <a:pPr>
              <a:buFont typeface="Wingdings" pitchFamily="2" charset="2"/>
              <a:buChar char="Ø"/>
            </a:pPr>
            <a:r>
              <a:rPr lang="en-US" dirty="0">
                <a:latin typeface="Times New Roman" pitchFamily="18" charset="0"/>
                <a:cs typeface="Times New Roman" pitchFamily="18" charset="0"/>
              </a:rPr>
              <a:t>Pixel count</a:t>
            </a:r>
          </a:p>
          <a:p>
            <a:pPr>
              <a:buFont typeface="Wingdings" pitchFamily="2" charset="2"/>
              <a:buChar char="Ø"/>
            </a:pPr>
            <a:r>
              <a:rPr lang="en-US" dirty="0">
                <a:latin typeface="Times New Roman" pitchFamily="18" charset="0"/>
                <a:cs typeface="Times New Roman" pitchFamily="18" charset="0"/>
              </a:rPr>
              <a:t>Mean </a:t>
            </a:r>
          </a:p>
          <a:p>
            <a:pPr>
              <a:buFont typeface="Wingdings" pitchFamily="2" charset="2"/>
              <a:buChar char="Ø"/>
            </a:pPr>
            <a:r>
              <a:rPr lang="en-US" dirty="0">
                <a:latin typeface="Times New Roman" pitchFamily="18" charset="0"/>
                <a:cs typeface="Times New Roman" pitchFamily="18" charset="0"/>
              </a:rPr>
              <a:t>Standard deviation</a:t>
            </a:r>
          </a:p>
          <a:p>
            <a:pPr>
              <a:buFont typeface="Arial" pitchFamily="34" charset="0"/>
              <a:buChar char="•"/>
            </a:pPr>
            <a:r>
              <a:rPr lang="en-US" dirty="0">
                <a:latin typeface="Times New Roman" pitchFamily="18" charset="0"/>
                <a:cs typeface="Times New Roman" pitchFamily="18" charset="0"/>
              </a:rPr>
              <a:t>These features are selected to ensure that between class discrimination is maximum within class discrimination is minimum.</a:t>
            </a:r>
          </a:p>
        </p:txBody>
      </p:sp>
      <p:sp>
        <p:nvSpPr>
          <p:cNvPr id="2" name="Title 1"/>
          <p:cNvSpPr>
            <a:spLocks noGrp="1"/>
          </p:cNvSpPr>
          <p:nvPr>
            <p:ph type="title"/>
          </p:nvPr>
        </p:nvSpPr>
        <p:spPr>
          <a:xfrm>
            <a:off x="928662" y="285728"/>
            <a:ext cx="76200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dirty="0">
                <a:ln w="11430"/>
                <a:latin typeface="Algerian" pitchFamily="82" charset="0"/>
                <a:cs typeface="Times New Roman" pitchFamily="18" charset="0"/>
              </a:rPr>
              <a:t>3.FEATURE EXTRACTION</a:t>
            </a:r>
            <a:endParaRPr lang="en-GB" dirty="0">
              <a:ln w="11430"/>
              <a:latin typeface="Algerian" pitchFamily="82"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24" y="1857364"/>
            <a:ext cx="7620000" cy="4525963"/>
          </a:xfrm>
        </p:spPr>
        <p:txBody>
          <a:bodyPr/>
          <a:lstStyle/>
          <a:p>
            <a:r>
              <a:rPr lang="en-US" dirty="0">
                <a:latin typeface="Times New Roman" pitchFamily="18" charset="0"/>
                <a:cs typeface="Times New Roman" pitchFamily="18" charset="0"/>
              </a:rPr>
              <a:t>Classification is done using an ‘Reginal Convolutional neural network’</a:t>
            </a:r>
          </a:p>
          <a:p>
            <a:r>
              <a:rPr lang="en-US" dirty="0">
                <a:latin typeface="Times New Roman" pitchFamily="18" charset="0"/>
                <a:cs typeface="Times New Roman" pitchFamily="18" charset="0"/>
              </a:rPr>
              <a:t>‘ALEXNET is a mathematical or computational model and consists of an interconnected group of artificial neurons.</a:t>
            </a:r>
          </a:p>
          <a:p>
            <a:r>
              <a:rPr lang="en-US" dirty="0">
                <a:latin typeface="Times New Roman" pitchFamily="18" charset="0"/>
                <a:cs typeface="Times New Roman" pitchFamily="18" charset="0"/>
              </a:rPr>
              <a:t>Two layer network is developed and training is done to achieve minimum error.</a:t>
            </a:r>
          </a:p>
          <a:p>
            <a:endParaRPr lang="en-GB" dirty="0">
              <a:solidFill>
                <a:schemeClr val="bg1">
                  <a:lumMod val="50000"/>
                </a:schemeClr>
              </a:solidFill>
              <a:latin typeface="Modern No. 20" pitchFamily="18" charset="0"/>
            </a:endParaRPr>
          </a:p>
        </p:txBody>
      </p:sp>
      <p:sp>
        <p:nvSpPr>
          <p:cNvPr id="2" name="Title 1"/>
          <p:cNvSpPr>
            <a:spLocks noGrp="1"/>
          </p:cNvSpPr>
          <p:nvPr>
            <p:ph type="title"/>
          </p:nvPr>
        </p:nvSpPr>
        <p:spPr>
          <a:xfrm>
            <a:off x="642910" y="500042"/>
            <a:ext cx="76200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dirty="0">
                <a:ln w="11430"/>
                <a:latin typeface="Algerian" pitchFamily="82" charset="0"/>
              </a:rPr>
              <a:t>CLASSIFICATION</a:t>
            </a:r>
            <a:endParaRPr lang="en-GB" sz="4800" dirty="0">
              <a:ln w="11430"/>
              <a:latin typeface="Algerian" pitchFamily="8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2976" y="1714488"/>
            <a:ext cx="7620000" cy="4525963"/>
          </a:xfrm>
        </p:spPr>
        <p:txBody>
          <a:bodyPr/>
          <a:lstStyle/>
          <a:p>
            <a:r>
              <a:rPr lang="en-US" dirty="0">
                <a:latin typeface="Times New Roman" pitchFamily="18" charset="0"/>
                <a:cs typeface="Times New Roman" pitchFamily="18" charset="0"/>
              </a:rPr>
              <a:t>Early detection of  Cancer will reduces the complication.</a:t>
            </a:r>
          </a:p>
          <a:p>
            <a:r>
              <a:rPr lang="en-US" dirty="0">
                <a:latin typeface="Times New Roman" pitchFamily="18" charset="0"/>
                <a:cs typeface="Times New Roman" pitchFamily="18" charset="0"/>
              </a:rPr>
              <a:t>Reduction in significant amount of workload and time for ophthalmologists.</a:t>
            </a:r>
          </a:p>
          <a:p>
            <a:r>
              <a:rPr lang="en-US" dirty="0">
                <a:latin typeface="Times New Roman" pitchFamily="18" charset="0"/>
                <a:cs typeface="Times New Roman" pitchFamily="18" charset="0"/>
              </a:rPr>
              <a:t>ALEXNET is able to generalize since they are trained by example.</a:t>
            </a:r>
          </a:p>
        </p:txBody>
      </p:sp>
      <p:sp>
        <p:nvSpPr>
          <p:cNvPr id="2" name="Title 1"/>
          <p:cNvSpPr>
            <a:spLocks noGrp="1"/>
          </p:cNvSpPr>
          <p:nvPr>
            <p:ph type="title"/>
          </p:nvPr>
        </p:nvSpPr>
        <p:spPr>
          <a:xfrm>
            <a:off x="0" y="214290"/>
            <a:ext cx="8229600" cy="1143000"/>
          </a:xfrm>
        </p:spPr>
        <p:txBody>
          <a:bodyPr/>
          <a:lstStyle/>
          <a:p>
            <a:r>
              <a:rPr lang="en-US" dirty="0">
                <a:solidFill>
                  <a:srgbClr val="7030A0"/>
                </a:solidFill>
                <a:latin typeface="Algerian" pitchFamily="82" charset="0"/>
              </a:rPr>
              <a:t>        </a:t>
            </a:r>
            <a:r>
              <a:rPr lang="en-US" dirty="0">
                <a:latin typeface="Algerian" pitchFamily="82" charset="0"/>
              </a:rPr>
              <a:t>ADVANTAGES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24" y="1571612"/>
            <a:ext cx="7620000" cy="4525963"/>
          </a:xfrm>
        </p:spPr>
        <p:txBody>
          <a:bodyPr/>
          <a:lstStyle/>
          <a:p>
            <a:r>
              <a:rPr lang="en-US" dirty="0">
                <a:latin typeface="Times New Roman" pitchFamily="18" charset="0"/>
                <a:cs typeface="Times New Roman" pitchFamily="18" charset="0"/>
              </a:rPr>
              <a:t>Limitation in choosing the size of image</a:t>
            </a:r>
          </a:p>
          <a:p>
            <a:r>
              <a:rPr lang="en-US" dirty="0">
                <a:latin typeface="Times New Roman" pitchFamily="18" charset="0"/>
                <a:cs typeface="Times New Roman" pitchFamily="18" charset="0"/>
              </a:rPr>
              <a:t>Costly implementation</a:t>
            </a:r>
          </a:p>
        </p:txBody>
      </p:sp>
      <p:sp>
        <p:nvSpPr>
          <p:cNvPr id="2" name="Title 1"/>
          <p:cNvSpPr>
            <a:spLocks noGrp="1"/>
          </p:cNvSpPr>
          <p:nvPr>
            <p:ph type="title"/>
          </p:nvPr>
        </p:nvSpPr>
        <p:spPr>
          <a:xfrm>
            <a:off x="928662" y="285728"/>
            <a:ext cx="7620000" cy="1143000"/>
          </a:xfrm>
        </p:spPr>
        <p:txBody>
          <a:bodyPr/>
          <a:lstStyle/>
          <a:p>
            <a:r>
              <a:rPr lang="en-US" dirty="0">
                <a:latin typeface="Algerian" pitchFamily="82" charset="0"/>
              </a:rPr>
              <a:t>DISADVANTAGES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786" y="1571612"/>
            <a:ext cx="7620000" cy="4525963"/>
          </a:xfrm>
        </p:spPr>
        <p:txBody>
          <a:bodyPr/>
          <a:lstStyle/>
          <a:p>
            <a:r>
              <a:rPr lang="en-US" dirty="0">
                <a:latin typeface="Times New Roman" pitchFamily="18" charset="0"/>
                <a:cs typeface="Times New Roman" pitchFamily="18" charset="0"/>
              </a:rPr>
              <a:t>This study can be extended for the analysis of other diseases like hypertension, stroke, migraine, and hearing loss.</a:t>
            </a:r>
          </a:p>
        </p:txBody>
      </p:sp>
      <p:sp>
        <p:nvSpPr>
          <p:cNvPr id="2" name="Title 1"/>
          <p:cNvSpPr>
            <a:spLocks noGrp="1"/>
          </p:cNvSpPr>
          <p:nvPr>
            <p:ph type="title"/>
          </p:nvPr>
        </p:nvSpPr>
        <p:spPr>
          <a:xfrm>
            <a:off x="642910" y="214290"/>
            <a:ext cx="7620000" cy="1143000"/>
          </a:xfrm>
        </p:spPr>
        <p:txBody>
          <a:bodyPr/>
          <a:lstStyle/>
          <a:p>
            <a:r>
              <a:rPr lang="en-US" sz="4800" dirty="0">
                <a:latin typeface="Algerian" pitchFamily="82" charset="0"/>
              </a:rPr>
              <a:t>APPLICATIONS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BC622A-A11A-8EB0-6BC4-D3BCE68077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9600" y="2321719"/>
            <a:ext cx="2844800" cy="2844800"/>
          </a:xfrm>
        </p:spPr>
      </p:pic>
      <p:sp>
        <p:nvSpPr>
          <p:cNvPr id="3" name="Title 2">
            <a:extLst>
              <a:ext uri="{FF2B5EF4-FFF2-40B4-BE49-F238E27FC236}">
                <a16:creationId xmlns:a16="http://schemas.microsoft.com/office/drawing/2014/main" id="{5BE179D5-BA4E-860E-3BE4-137C25CC900D}"/>
              </a:ext>
            </a:extLst>
          </p:cNvPr>
          <p:cNvSpPr>
            <a:spLocks noGrp="1"/>
          </p:cNvSpPr>
          <p:nvPr>
            <p:ph type="title"/>
          </p:nvPr>
        </p:nvSpPr>
        <p:spPr/>
        <p:txBody>
          <a:bodyPr/>
          <a:lstStyle/>
          <a:p>
            <a:r>
              <a:rPr lang="en-US" dirty="0"/>
              <a:t>SAMPLE DAATSET</a:t>
            </a:r>
          </a:p>
        </p:txBody>
      </p:sp>
      <p:pic>
        <p:nvPicPr>
          <p:cNvPr id="7" name="Picture 6">
            <a:extLst>
              <a:ext uri="{FF2B5EF4-FFF2-40B4-BE49-F238E27FC236}">
                <a16:creationId xmlns:a16="http://schemas.microsoft.com/office/drawing/2014/main" id="{AA7B1157-9A10-2111-50F2-91002104D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9" name="Picture 8">
            <a:extLst>
              <a:ext uri="{FF2B5EF4-FFF2-40B4-BE49-F238E27FC236}">
                <a16:creationId xmlns:a16="http://schemas.microsoft.com/office/drawing/2014/main" id="{B884D770-6966-254F-36FC-5CAF94439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1" name="Picture 10">
            <a:extLst>
              <a:ext uri="{FF2B5EF4-FFF2-40B4-BE49-F238E27FC236}">
                <a16:creationId xmlns:a16="http://schemas.microsoft.com/office/drawing/2014/main" id="{B8C6AF4F-D6FE-DA6D-CF82-87F25C7CB1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3" name="Picture 12">
            <a:extLst>
              <a:ext uri="{FF2B5EF4-FFF2-40B4-BE49-F238E27FC236}">
                <a16:creationId xmlns:a16="http://schemas.microsoft.com/office/drawing/2014/main" id="{1BE23712-C64C-160A-AEA2-4DF7FF773D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5" name="Picture 14">
            <a:extLst>
              <a:ext uri="{FF2B5EF4-FFF2-40B4-BE49-F238E27FC236}">
                <a16:creationId xmlns:a16="http://schemas.microsoft.com/office/drawing/2014/main" id="{7BDBAB84-7DB3-808A-F160-970048D250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7" name="Picture 16">
            <a:extLst>
              <a:ext uri="{FF2B5EF4-FFF2-40B4-BE49-F238E27FC236}">
                <a16:creationId xmlns:a16="http://schemas.microsoft.com/office/drawing/2014/main" id="{0A325273-913F-1B37-9A33-12AA2188CA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9" name="Picture 18">
            <a:extLst>
              <a:ext uri="{FF2B5EF4-FFF2-40B4-BE49-F238E27FC236}">
                <a16:creationId xmlns:a16="http://schemas.microsoft.com/office/drawing/2014/main" id="{88E1D116-E064-7037-799D-27EC7A674A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21" name="Picture 20">
            <a:extLst>
              <a:ext uri="{FF2B5EF4-FFF2-40B4-BE49-F238E27FC236}">
                <a16:creationId xmlns:a16="http://schemas.microsoft.com/office/drawing/2014/main" id="{6004D19F-7522-6DEB-5E04-066CB1B05D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23" name="Picture 22">
            <a:extLst>
              <a:ext uri="{FF2B5EF4-FFF2-40B4-BE49-F238E27FC236}">
                <a16:creationId xmlns:a16="http://schemas.microsoft.com/office/drawing/2014/main" id="{130E3B38-3B7C-5D2B-3422-7DB16517A4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25" name="Picture 24">
            <a:extLst>
              <a:ext uri="{FF2B5EF4-FFF2-40B4-BE49-F238E27FC236}">
                <a16:creationId xmlns:a16="http://schemas.microsoft.com/office/drawing/2014/main" id="{89E614DC-B22B-1BE9-7CD5-2E7FDDDBA5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27" name="Picture 26">
            <a:extLst>
              <a:ext uri="{FF2B5EF4-FFF2-40B4-BE49-F238E27FC236}">
                <a16:creationId xmlns:a16="http://schemas.microsoft.com/office/drawing/2014/main" id="{68848E66-A05B-8EBE-984E-7163DD5CAB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29" name="Picture 28">
            <a:extLst>
              <a:ext uri="{FF2B5EF4-FFF2-40B4-BE49-F238E27FC236}">
                <a16:creationId xmlns:a16="http://schemas.microsoft.com/office/drawing/2014/main" id="{FEF6C151-E9FB-23C7-5880-DAC5A95C10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31" name="Picture 30">
            <a:extLst>
              <a:ext uri="{FF2B5EF4-FFF2-40B4-BE49-F238E27FC236}">
                <a16:creationId xmlns:a16="http://schemas.microsoft.com/office/drawing/2014/main" id="{55E7F203-0C2C-3410-7CA0-5AA1F1E6ECC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33" name="Picture 32">
            <a:extLst>
              <a:ext uri="{FF2B5EF4-FFF2-40B4-BE49-F238E27FC236}">
                <a16:creationId xmlns:a16="http://schemas.microsoft.com/office/drawing/2014/main" id="{95DF52CA-A032-CB55-C788-1165EEA2812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35" name="Picture 34">
            <a:extLst>
              <a:ext uri="{FF2B5EF4-FFF2-40B4-BE49-F238E27FC236}">
                <a16:creationId xmlns:a16="http://schemas.microsoft.com/office/drawing/2014/main" id="{311DD2D7-EA1F-F0A2-B7A0-FF6308DC6B4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37" name="Picture 36">
            <a:extLst>
              <a:ext uri="{FF2B5EF4-FFF2-40B4-BE49-F238E27FC236}">
                <a16:creationId xmlns:a16="http://schemas.microsoft.com/office/drawing/2014/main" id="{1D4A6149-5398-18B5-D090-E108F6CEF6E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39" name="Picture 38">
            <a:extLst>
              <a:ext uri="{FF2B5EF4-FFF2-40B4-BE49-F238E27FC236}">
                <a16:creationId xmlns:a16="http://schemas.microsoft.com/office/drawing/2014/main" id="{D97AD689-F5B6-19E1-6C8D-3F8E8DBB630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41" name="Picture 40">
            <a:extLst>
              <a:ext uri="{FF2B5EF4-FFF2-40B4-BE49-F238E27FC236}">
                <a16:creationId xmlns:a16="http://schemas.microsoft.com/office/drawing/2014/main" id="{DBDA0AC4-91D2-B229-DD0C-297E30E298A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43" name="Picture 42">
            <a:extLst>
              <a:ext uri="{FF2B5EF4-FFF2-40B4-BE49-F238E27FC236}">
                <a16:creationId xmlns:a16="http://schemas.microsoft.com/office/drawing/2014/main" id="{3891F19B-67B3-E612-9071-AC8712C5611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45" name="Picture 44">
            <a:extLst>
              <a:ext uri="{FF2B5EF4-FFF2-40B4-BE49-F238E27FC236}">
                <a16:creationId xmlns:a16="http://schemas.microsoft.com/office/drawing/2014/main" id="{BAB8A203-7578-B60F-0185-C724AF20522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47" name="Picture 46">
            <a:extLst>
              <a:ext uri="{FF2B5EF4-FFF2-40B4-BE49-F238E27FC236}">
                <a16:creationId xmlns:a16="http://schemas.microsoft.com/office/drawing/2014/main" id="{6F1D2B35-58AE-5920-124E-5608C0D1099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49" name="Picture 48">
            <a:extLst>
              <a:ext uri="{FF2B5EF4-FFF2-40B4-BE49-F238E27FC236}">
                <a16:creationId xmlns:a16="http://schemas.microsoft.com/office/drawing/2014/main" id="{7A1DD78A-907A-7653-BAC5-1261DCA3B40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51" name="Picture 50">
            <a:extLst>
              <a:ext uri="{FF2B5EF4-FFF2-40B4-BE49-F238E27FC236}">
                <a16:creationId xmlns:a16="http://schemas.microsoft.com/office/drawing/2014/main" id="{BFA4FAC0-4578-B34C-BECF-71EA48644D3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53" name="Picture 52">
            <a:extLst>
              <a:ext uri="{FF2B5EF4-FFF2-40B4-BE49-F238E27FC236}">
                <a16:creationId xmlns:a16="http://schemas.microsoft.com/office/drawing/2014/main" id="{A1EAC9DE-25C8-1BC0-C03B-D4079C5E1E3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55" name="Picture 54">
            <a:extLst>
              <a:ext uri="{FF2B5EF4-FFF2-40B4-BE49-F238E27FC236}">
                <a16:creationId xmlns:a16="http://schemas.microsoft.com/office/drawing/2014/main" id="{C2B0802F-2790-6A16-D163-CDD0F23B6C9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57" name="Picture 56">
            <a:extLst>
              <a:ext uri="{FF2B5EF4-FFF2-40B4-BE49-F238E27FC236}">
                <a16:creationId xmlns:a16="http://schemas.microsoft.com/office/drawing/2014/main" id="{6C97F0D4-681E-AFFB-BB15-FB7EFEB61F2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59" name="Picture 58">
            <a:extLst>
              <a:ext uri="{FF2B5EF4-FFF2-40B4-BE49-F238E27FC236}">
                <a16:creationId xmlns:a16="http://schemas.microsoft.com/office/drawing/2014/main" id="{12F8550E-585B-0FF9-7211-6C47E1FD6144}"/>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61" name="Picture 60">
            <a:extLst>
              <a:ext uri="{FF2B5EF4-FFF2-40B4-BE49-F238E27FC236}">
                <a16:creationId xmlns:a16="http://schemas.microsoft.com/office/drawing/2014/main" id="{4DB8B5FA-8B4F-F9D7-B80A-63A3275791B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63" name="Picture 62">
            <a:extLst>
              <a:ext uri="{FF2B5EF4-FFF2-40B4-BE49-F238E27FC236}">
                <a16:creationId xmlns:a16="http://schemas.microsoft.com/office/drawing/2014/main" id="{7681BA9F-0230-60CF-B372-A949261E88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65" name="Picture 64">
            <a:extLst>
              <a:ext uri="{FF2B5EF4-FFF2-40B4-BE49-F238E27FC236}">
                <a16:creationId xmlns:a16="http://schemas.microsoft.com/office/drawing/2014/main" id="{7BD9CDAB-2C80-B712-F445-7F1008CC5EF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67" name="Picture 66">
            <a:extLst>
              <a:ext uri="{FF2B5EF4-FFF2-40B4-BE49-F238E27FC236}">
                <a16:creationId xmlns:a16="http://schemas.microsoft.com/office/drawing/2014/main" id="{D8D5AB5B-6175-1540-F712-4C89177E16C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69" name="Picture 68">
            <a:extLst>
              <a:ext uri="{FF2B5EF4-FFF2-40B4-BE49-F238E27FC236}">
                <a16:creationId xmlns:a16="http://schemas.microsoft.com/office/drawing/2014/main" id="{39024AAA-B95C-827B-7E88-EE183800E2A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71" name="Picture 70">
            <a:extLst>
              <a:ext uri="{FF2B5EF4-FFF2-40B4-BE49-F238E27FC236}">
                <a16:creationId xmlns:a16="http://schemas.microsoft.com/office/drawing/2014/main" id="{DF51251B-C2D6-9A55-914C-15BA892EB81A}"/>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73" name="Picture 72">
            <a:extLst>
              <a:ext uri="{FF2B5EF4-FFF2-40B4-BE49-F238E27FC236}">
                <a16:creationId xmlns:a16="http://schemas.microsoft.com/office/drawing/2014/main" id="{CD035C48-2B31-C77D-5A98-08F46955439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75" name="Picture 74">
            <a:extLst>
              <a:ext uri="{FF2B5EF4-FFF2-40B4-BE49-F238E27FC236}">
                <a16:creationId xmlns:a16="http://schemas.microsoft.com/office/drawing/2014/main" id="{A6DC3868-4CBB-D20D-8932-699BAA75607E}"/>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77" name="Picture 76">
            <a:extLst>
              <a:ext uri="{FF2B5EF4-FFF2-40B4-BE49-F238E27FC236}">
                <a16:creationId xmlns:a16="http://schemas.microsoft.com/office/drawing/2014/main" id="{CC40F743-FBFD-48D7-9390-E44F677B1382}"/>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79" name="Picture 78">
            <a:extLst>
              <a:ext uri="{FF2B5EF4-FFF2-40B4-BE49-F238E27FC236}">
                <a16:creationId xmlns:a16="http://schemas.microsoft.com/office/drawing/2014/main" id="{51F19B6C-96A0-37A2-7B77-CB3CEFF9AAB5}"/>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81" name="Picture 80">
            <a:extLst>
              <a:ext uri="{FF2B5EF4-FFF2-40B4-BE49-F238E27FC236}">
                <a16:creationId xmlns:a16="http://schemas.microsoft.com/office/drawing/2014/main" id="{0CF21280-9796-BD82-9BEB-CFB3ED47CA54}"/>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83" name="Picture 82">
            <a:extLst>
              <a:ext uri="{FF2B5EF4-FFF2-40B4-BE49-F238E27FC236}">
                <a16:creationId xmlns:a16="http://schemas.microsoft.com/office/drawing/2014/main" id="{3ABB7657-36BE-F94D-CC21-ABF1DE01681A}"/>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85" name="Picture 84">
            <a:extLst>
              <a:ext uri="{FF2B5EF4-FFF2-40B4-BE49-F238E27FC236}">
                <a16:creationId xmlns:a16="http://schemas.microsoft.com/office/drawing/2014/main" id="{EF699304-8CCE-26E2-F634-42F691DDAD8A}"/>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87" name="Picture 86">
            <a:extLst>
              <a:ext uri="{FF2B5EF4-FFF2-40B4-BE49-F238E27FC236}">
                <a16:creationId xmlns:a16="http://schemas.microsoft.com/office/drawing/2014/main" id="{32B92821-9355-7B32-A672-32D01CB17D0E}"/>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89" name="Picture 88">
            <a:extLst>
              <a:ext uri="{FF2B5EF4-FFF2-40B4-BE49-F238E27FC236}">
                <a16:creationId xmlns:a16="http://schemas.microsoft.com/office/drawing/2014/main" id="{2804C4E7-9A83-BC0E-DEBA-98F834A8B055}"/>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91" name="Picture 90">
            <a:extLst>
              <a:ext uri="{FF2B5EF4-FFF2-40B4-BE49-F238E27FC236}">
                <a16:creationId xmlns:a16="http://schemas.microsoft.com/office/drawing/2014/main" id="{AE419BEE-8AAD-7A6B-B58D-60DA0403007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93" name="Picture 92">
            <a:extLst>
              <a:ext uri="{FF2B5EF4-FFF2-40B4-BE49-F238E27FC236}">
                <a16:creationId xmlns:a16="http://schemas.microsoft.com/office/drawing/2014/main" id="{0A8E3133-049B-37CD-7EAC-612340C06C8C}"/>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95" name="Picture 94">
            <a:extLst>
              <a:ext uri="{FF2B5EF4-FFF2-40B4-BE49-F238E27FC236}">
                <a16:creationId xmlns:a16="http://schemas.microsoft.com/office/drawing/2014/main" id="{C1E8EA3D-2840-62A9-0F54-E070D14BFCC2}"/>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97" name="Picture 96">
            <a:extLst>
              <a:ext uri="{FF2B5EF4-FFF2-40B4-BE49-F238E27FC236}">
                <a16:creationId xmlns:a16="http://schemas.microsoft.com/office/drawing/2014/main" id="{F3763E4B-653C-ADE1-6CEB-E0F7F7C4CAB5}"/>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99" name="Picture 98">
            <a:extLst>
              <a:ext uri="{FF2B5EF4-FFF2-40B4-BE49-F238E27FC236}">
                <a16:creationId xmlns:a16="http://schemas.microsoft.com/office/drawing/2014/main" id="{3A40875B-8154-2CFA-2072-407D601DA960}"/>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01" name="Picture 100">
            <a:extLst>
              <a:ext uri="{FF2B5EF4-FFF2-40B4-BE49-F238E27FC236}">
                <a16:creationId xmlns:a16="http://schemas.microsoft.com/office/drawing/2014/main" id="{11750216-2E05-33D7-FE5F-3A07F15DE215}"/>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03" name="Picture 102">
            <a:extLst>
              <a:ext uri="{FF2B5EF4-FFF2-40B4-BE49-F238E27FC236}">
                <a16:creationId xmlns:a16="http://schemas.microsoft.com/office/drawing/2014/main" id="{31749EAA-8F21-60E6-F0FC-4DF6398D28FA}"/>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05" name="Picture 104">
            <a:extLst>
              <a:ext uri="{FF2B5EF4-FFF2-40B4-BE49-F238E27FC236}">
                <a16:creationId xmlns:a16="http://schemas.microsoft.com/office/drawing/2014/main" id="{32C08A62-B00D-8EDD-432A-7C2D0C609B10}"/>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07" name="Picture 106">
            <a:extLst>
              <a:ext uri="{FF2B5EF4-FFF2-40B4-BE49-F238E27FC236}">
                <a16:creationId xmlns:a16="http://schemas.microsoft.com/office/drawing/2014/main" id="{F906B5EC-C5CE-89DB-4ADC-3058E7EC8DF9}"/>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09" name="Picture 108">
            <a:extLst>
              <a:ext uri="{FF2B5EF4-FFF2-40B4-BE49-F238E27FC236}">
                <a16:creationId xmlns:a16="http://schemas.microsoft.com/office/drawing/2014/main" id="{023BC912-7F5B-431C-AA51-2259A5D3A4A0}"/>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11" name="Picture 110">
            <a:extLst>
              <a:ext uri="{FF2B5EF4-FFF2-40B4-BE49-F238E27FC236}">
                <a16:creationId xmlns:a16="http://schemas.microsoft.com/office/drawing/2014/main" id="{0505E66D-6D0A-BD49-B549-8BFEEEEE148E}"/>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13" name="Picture 112">
            <a:extLst>
              <a:ext uri="{FF2B5EF4-FFF2-40B4-BE49-F238E27FC236}">
                <a16:creationId xmlns:a16="http://schemas.microsoft.com/office/drawing/2014/main" id="{F4AA2FFC-68CC-A627-0582-9402229BB1F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15" name="Picture 114">
            <a:extLst>
              <a:ext uri="{FF2B5EF4-FFF2-40B4-BE49-F238E27FC236}">
                <a16:creationId xmlns:a16="http://schemas.microsoft.com/office/drawing/2014/main" id="{7DC05637-8941-C7B3-2321-A8AA2038B54C}"/>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17" name="Picture 116">
            <a:extLst>
              <a:ext uri="{FF2B5EF4-FFF2-40B4-BE49-F238E27FC236}">
                <a16:creationId xmlns:a16="http://schemas.microsoft.com/office/drawing/2014/main" id="{98FBD522-BE90-3509-6CF5-FE91D794B1D6}"/>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19" name="Picture 118">
            <a:extLst>
              <a:ext uri="{FF2B5EF4-FFF2-40B4-BE49-F238E27FC236}">
                <a16:creationId xmlns:a16="http://schemas.microsoft.com/office/drawing/2014/main" id="{6A03937C-F6FB-6B21-67C8-990B3A0308F9}"/>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21" name="Picture 120">
            <a:extLst>
              <a:ext uri="{FF2B5EF4-FFF2-40B4-BE49-F238E27FC236}">
                <a16:creationId xmlns:a16="http://schemas.microsoft.com/office/drawing/2014/main" id="{5F363FE2-D5B7-A28C-87F4-9E31C0EC137A}"/>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23" name="Picture 122">
            <a:extLst>
              <a:ext uri="{FF2B5EF4-FFF2-40B4-BE49-F238E27FC236}">
                <a16:creationId xmlns:a16="http://schemas.microsoft.com/office/drawing/2014/main" id="{CC893EEF-6C6C-9C5B-98AC-2C230A0AB45F}"/>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25" name="Picture 124">
            <a:extLst>
              <a:ext uri="{FF2B5EF4-FFF2-40B4-BE49-F238E27FC236}">
                <a16:creationId xmlns:a16="http://schemas.microsoft.com/office/drawing/2014/main" id="{81D431C2-6833-E97E-F3FE-3C84F44BEB81}"/>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27" name="Picture 126">
            <a:extLst>
              <a:ext uri="{FF2B5EF4-FFF2-40B4-BE49-F238E27FC236}">
                <a16:creationId xmlns:a16="http://schemas.microsoft.com/office/drawing/2014/main" id="{7EC36936-15EE-1A64-B424-C626C56CA568}"/>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29" name="Picture 128">
            <a:extLst>
              <a:ext uri="{FF2B5EF4-FFF2-40B4-BE49-F238E27FC236}">
                <a16:creationId xmlns:a16="http://schemas.microsoft.com/office/drawing/2014/main" id="{2EF0A8C3-6A75-A05A-745D-080912699E23}"/>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31" name="Picture 130">
            <a:extLst>
              <a:ext uri="{FF2B5EF4-FFF2-40B4-BE49-F238E27FC236}">
                <a16:creationId xmlns:a16="http://schemas.microsoft.com/office/drawing/2014/main" id="{866C5759-5B04-25E1-9EC3-D6EC522EE927}"/>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33" name="Picture 132">
            <a:extLst>
              <a:ext uri="{FF2B5EF4-FFF2-40B4-BE49-F238E27FC236}">
                <a16:creationId xmlns:a16="http://schemas.microsoft.com/office/drawing/2014/main" id="{7B2F677C-8376-10F2-CE9B-FF47E22B227A}"/>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35" name="Picture 134">
            <a:extLst>
              <a:ext uri="{FF2B5EF4-FFF2-40B4-BE49-F238E27FC236}">
                <a16:creationId xmlns:a16="http://schemas.microsoft.com/office/drawing/2014/main" id="{6A71C95C-9BA0-5573-E588-07A53B54313E}"/>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37" name="Picture 136">
            <a:extLst>
              <a:ext uri="{FF2B5EF4-FFF2-40B4-BE49-F238E27FC236}">
                <a16:creationId xmlns:a16="http://schemas.microsoft.com/office/drawing/2014/main" id="{599BFDB3-B7E7-006C-10F3-4AF798DBA110}"/>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39" name="Picture 138">
            <a:extLst>
              <a:ext uri="{FF2B5EF4-FFF2-40B4-BE49-F238E27FC236}">
                <a16:creationId xmlns:a16="http://schemas.microsoft.com/office/drawing/2014/main" id="{CE1A5BBF-0961-D556-B4E6-CFFE0B6503E4}"/>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41" name="Picture 140">
            <a:extLst>
              <a:ext uri="{FF2B5EF4-FFF2-40B4-BE49-F238E27FC236}">
                <a16:creationId xmlns:a16="http://schemas.microsoft.com/office/drawing/2014/main" id="{A8717C50-50EB-F799-B09F-CEE3456C5972}"/>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3149600" y="2006600"/>
            <a:ext cx="2844800" cy="2844800"/>
          </a:xfrm>
          <a:prstGeom prst="rect">
            <a:avLst/>
          </a:prstGeom>
        </p:spPr>
      </p:pic>
      <p:pic>
        <p:nvPicPr>
          <p:cNvPr id="149" name="Picture 148">
            <a:extLst>
              <a:ext uri="{FF2B5EF4-FFF2-40B4-BE49-F238E27FC236}">
                <a16:creationId xmlns:a16="http://schemas.microsoft.com/office/drawing/2014/main" id="{AFBB0E21-7644-78AF-8FF9-19BBBA8829E8}"/>
              </a:ext>
            </a:extLst>
          </p:cNvPr>
          <p:cNvPicPr>
            <a:picLocks noChangeAspect="1"/>
          </p:cNvPicPr>
          <p:nvPr/>
        </p:nvPicPr>
        <p:blipFill>
          <a:blip r:embed="rId71"/>
          <a:stretch>
            <a:fillRect/>
          </a:stretch>
        </p:blipFill>
        <p:spPr>
          <a:xfrm>
            <a:off x="179512" y="2132856"/>
            <a:ext cx="9144000" cy="4003914"/>
          </a:xfrm>
          <a:prstGeom prst="rect">
            <a:avLst/>
          </a:prstGeom>
        </p:spPr>
      </p:pic>
    </p:spTree>
    <p:extLst>
      <p:ext uri="{BB962C8B-B14F-4D97-AF65-F5344CB8AC3E}">
        <p14:creationId xmlns:p14="http://schemas.microsoft.com/office/powerpoint/2010/main" val="1258915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2444EB-9707-FE28-6B38-522F88BECB0A}"/>
              </a:ext>
            </a:extLst>
          </p:cNvPr>
          <p:cNvPicPr>
            <a:picLocks noGrp="1" noChangeAspect="1"/>
          </p:cNvPicPr>
          <p:nvPr>
            <p:ph idx="1"/>
          </p:nvPr>
        </p:nvPicPr>
        <p:blipFill>
          <a:blip r:embed="rId2"/>
          <a:stretch>
            <a:fillRect/>
          </a:stretch>
        </p:blipFill>
        <p:spPr>
          <a:xfrm>
            <a:off x="548923" y="1481138"/>
            <a:ext cx="8046154" cy="4525962"/>
          </a:xfrm>
        </p:spPr>
      </p:pic>
      <p:sp>
        <p:nvSpPr>
          <p:cNvPr id="3" name="Title 2">
            <a:extLst>
              <a:ext uri="{FF2B5EF4-FFF2-40B4-BE49-F238E27FC236}">
                <a16:creationId xmlns:a16="http://schemas.microsoft.com/office/drawing/2014/main" id="{1EDC97E5-F60D-4CB4-2A99-74047545B7A6}"/>
              </a:ext>
            </a:extLst>
          </p:cNvPr>
          <p:cNvSpPr>
            <a:spLocks noGrp="1"/>
          </p:cNvSpPr>
          <p:nvPr>
            <p:ph type="title"/>
          </p:nvPr>
        </p:nvSpPr>
        <p:spPr/>
        <p:txBody>
          <a:bodyPr/>
          <a:lstStyle/>
          <a:p>
            <a:r>
              <a:rPr lang="en-US" dirty="0"/>
              <a:t>SCREENSHOT</a:t>
            </a:r>
          </a:p>
        </p:txBody>
      </p:sp>
    </p:spTree>
    <p:extLst>
      <p:ext uri="{BB962C8B-B14F-4D97-AF65-F5344CB8AC3E}">
        <p14:creationId xmlns:p14="http://schemas.microsoft.com/office/powerpoint/2010/main" val="659790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53087B-6CE1-6345-7FB6-7C0D21016570}"/>
              </a:ext>
            </a:extLst>
          </p:cNvPr>
          <p:cNvPicPr>
            <a:picLocks noGrp="1" noChangeAspect="1"/>
          </p:cNvPicPr>
          <p:nvPr>
            <p:ph idx="1"/>
          </p:nvPr>
        </p:nvPicPr>
        <p:blipFill>
          <a:blip r:embed="rId2"/>
          <a:stretch>
            <a:fillRect/>
          </a:stretch>
        </p:blipFill>
        <p:spPr>
          <a:xfrm>
            <a:off x="548923" y="1481138"/>
            <a:ext cx="8046154" cy="4525962"/>
          </a:xfrm>
        </p:spPr>
      </p:pic>
      <p:sp>
        <p:nvSpPr>
          <p:cNvPr id="3" name="Title 2">
            <a:extLst>
              <a:ext uri="{FF2B5EF4-FFF2-40B4-BE49-F238E27FC236}">
                <a16:creationId xmlns:a16="http://schemas.microsoft.com/office/drawing/2014/main" id="{3E74349B-ADA7-6857-5E27-584DEBF83CC5}"/>
              </a:ext>
            </a:extLst>
          </p:cNvPr>
          <p:cNvSpPr>
            <a:spLocks noGrp="1"/>
          </p:cNvSpPr>
          <p:nvPr>
            <p:ph type="title"/>
          </p:nvPr>
        </p:nvSpPr>
        <p:spPr/>
        <p:txBody>
          <a:bodyPr/>
          <a:lstStyle/>
          <a:p>
            <a:r>
              <a:rPr lang="en-US" dirty="0"/>
              <a:t>SCREENSHOT</a:t>
            </a:r>
          </a:p>
        </p:txBody>
      </p:sp>
    </p:spTree>
    <p:extLst>
      <p:ext uri="{BB962C8B-B14F-4D97-AF65-F5344CB8AC3E}">
        <p14:creationId xmlns:p14="http://schemas.microsoft.com/office/powerpoint/2010/main" val="152158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162EE8-32EB-4BB0-858A-CBD65C4B067D}"/>
              </a:ext>
            </a:extLst>
          </p:cNvPr>
          <p:cNvSpPr>
            <a:spLocks noGrp="1"/>
          </p:cNvSpPr>
          <p:nvPr>
            <p:ph idx="1"/>
          </p:nvPr>
        </p:nvSpPr>
        <p:spPr/>
        <p:txBody>
          <a:bodyPr>
            <a:normAutofit fontScale="70000" lnSpcReduction="20000"/>
          </a:bodyPr>
          <a:lstStyle/>
          <a:p>
            <a:pPr algn="just">
              <a:lnSpc>
                <a:spcPct val="160000"/>
              </a:lnSpc>
            </a:pPr>
            <a:r>
              <a:rPr lang="en-US" dirty="0"/>
              <a:t>In this project, we propose an intelligent system to detect and distinguish Vitamin Deficiency from Human Tissue by deep learning techniques. </a:t>
            </a:r>
          </a:p>
          <a:p>
            <a:pPr algn="just">
              <a:lnSpc>
                <a:spcPct val="160000"/>
              </a:lnSpc>
            </a:pPr>
            <a:r>
              <a:rPr lang="en-US" dirty="0"/>
              <a:t>At first, image clustering into segment out the lesion.</a:t>
            </a:r>
          </a:p>
          <a:p>
            <a:pPr algn="just">
              <a:lnSpc>
                <a:spcPct val="160000"/>
              </a:lnSpc>
            </a:pPr>
            <a:r>
              <a:rPr lang="en-US" dirty="0"/>
              <a:t> Our aim is to test the effectiveness of the proposed segmentation technique, extract the most suitable features, and compare the classification results with the other techniques</a:t>
            </a:r>
          </a:p>
          <a:p>
            <a:pPr algn="just">
              <a:lnSpc>
                <a:spcPct val="160000"/>
              </a:lnSpc>
            </a:pPr>
            <a:r>
              <a:rPr lang="en-US" b="1" dirty="0"/>
              <a:t>Deep neural network </a:t>
            </a:r>
            <a:r>
              <a:rPr lang="en-US" dirty="0"/>
              <a:t>is utilized for the classification of Stomach cancer Images. </a:t>
            </a:r>
          </a:p>
        </p:txBody>
      </p:sp>
      <p:sp>
        <p:nvSpPr>
          <p:cNvPr id="3" name="Title 2">
            <a:extLst>
              <a:ext uri="{FF2B5EF4-FFF2-40B4-BE49-F238E27FC236}">
                <a16:creationId xmlns:a16="http://schemas.microsoft.com/office/drawing/2014/main" id="{335A8D7D-A3CC-49ED-A31E-900A3E47A0DC}"/>
              </a:ext>
            </a:extLst>
          </p:cNvPr>
          <p:cNvSpPr>
            <a:spLocks noGrp="1"/>
          </p:cNvSpPr>
          <p:nvPr>
            <p:ph type="title"/>
          </p:nvPr>
        </p:nvSpPr>
        <p:spPr/>
        <p:txBody>
          <a:bodyPr/>
          <a:lstStyle/>
          <a:p>
            <a:r>
              <a:rPr lang="en-US" dirty="0"/>
              <a:t>ABSTRACT</a:t>
            </a:r>
          </a:p>
        </p:txBody>
      </p:sp>
    </p:spTree>
    <p:extLst>
      <p:ext uri="{BB962C8B-B14F-4D97-AF65-F5344CB8AC3E}">
        <p14:creationId xmlns:p14="http://schemas.microsoft.com/office/powerpoint/2010/main" val="265262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75D442-F922-EFAE-9D0E-CACB4FE03591}"/>
              </a:ext>
            </a:extLst>
          </p:cNvPr>
          <p:cNvPicPr>
            <a:picLocks noGrp="1" noChangeAspect="1"/>
          </p:cNvPicPr>
          <p:nvPr>
            <p:ph idx="1"/>
          </p:nvPr>
        </p:nvPicPr>
        <p:blipFill>
          <a:blip r:embed="rId2"/>
          <a:stretch>
            <a:fillRect/>
          </a:stretch>
        </p:blipFill>
        <p:spPr>
          <a:xfrm>
            <a:off x="548923" y="1481138"/>
            <a:ext cx="8046154" cy="4525962"/>
          </a:xfrm>
        </p:spPr>
      </p:pic>
      <p:sp>
        <p:nvSpPr>
          <p:cNvPr id="3" name="Title 2">
            <a:extLst>
              <a:ext uri="{FF2B5EF4-FFF2-40B4-BE49-F238E27FC236}">
                <a16:creationId xmlns:a16="http://schemas.microsoft.com/office/drawing/2014/main" id="{A6C1E343-87AB-1993-A41C-172FBEF646EE}"/>
              </a:ext>
            </a:extLst>
          </p:cNvPr>
          <p:cNvSpPr>
            <a:spLocks noGrp="1"/>
          </p:cNvSpPr>
          <p:nvPr>
            <p:ph type="title"/>
          </p:nvPr>
        </p:nvSpPr>
        <p:spPr/>
        <p:txBody>
          <a:bodyPr/>
          <a:lstStyle/>
          <a:p>
            <a:r>
              <a:rPr lang="en-US" dirty="0"/>
              <a:t>SCREENSHOT</a:t>
            </a:r>
          </a:p>
        </p:txBody>
      </p:sp>
    </p:spTree>
    <p:extLst>
      <p:ext uri="{BB962C8B-B14F-4D97-AF65-F5344CB8AC3E}">
        <p14:creationId xmlns:p14="http://schemas.microsoft.com/office/powerpoint/2010/main" val="2612951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24" y="1571612"/>
            <a:ext cx="7620000" cy="4525963"/>
          </a:xfrm>
        </p:spPr>
        <p:txBody>
          <a:bodyPr/>
          <a:lstStyle/>
          <a:p>
            <a:pPr algn="just"/>
            <a:r>
              <a:rPr lang="en-US" sz="3000" dirty="0">
                <a:latin typeface="Times New Roman" pitchFamily="18" charset="0"/>
                <a:cs typeface="Times New Roman" pitchFamily="18" charset="0"/>
              </a:rPr>
              <a:t>The objective of our study is to investigate a good method for automated analysis of Skin images for the purpose of detecting and recognizing Vitamin Deficiency diseases.</a:t>
            </a:r>
          </a:p>
          <a:p>
            <a:pPr algn="just"/>
            <a:r>
              <a:rPr lang="en-US" sz="3000" dirty="0">
                <a:latin typeface="Times New Roman" pitchFamily="18" charset="0"/>
                <a:cs typeface="Times New Roman" pitchFamily="18" charset="0"/>
              </a:rPr>
              <a:t>The proposed method can recognize with accurately, in comparison to other methods and is potentially a powerful tool for the recognition of Vitamin Related diseases.</a:t>
            </a:r>
            <a:endParaRPr lang="en-GB" sz="3000" dirty="0">
              <a:latin typeface="Times New Roman" pitchFamily="18" charset="0"/>
              <a:cs typeface="Times New Roman" pitchFamily="18" charset="0"/>
            </a:endParaRPr>
          </a:p>
        </p:txBody>
      </p:sp>
      <p:sp>
        <p:nvSpPr>
          <p:cNvPr id="2" name="Title 1"/>
          <p:cNvSpPr>
            <a:spLocks noGrp="1"/>
          </p:cNvSpPr>
          <p:nvPr>
            <p:ph type="title"/>
          </p:nvPr>
        </p:nvSpPr>
        <p:spPr>
          <a:xfrm>
            <a:off x="714348" y="357166"/>
            <a:ext cx="7620000" cy="1143000"/>
          </a:xfrm>
        </p:spPr>
        <p:txBody>
          <a:bodyPr/>
          <a:lstStyle/>
          <a:p>
            <a:pPr algn="ctr"/>
            <a:r>
              <a:rPr lang="en-US" sz="4800" dirty="0">
                <a:ln w="11430"/>
                <a:latin typeface="Algerian" pitchFamily="82" charset="0"/>
              </a:rPr>
              <a:t>Conclusion</a:t>
            </a:r>
            <a:endParaRPr lang="en-GB" sz="4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3174" y="2500306"/>
            <a:ext cx="3897221" cy="923330"/>
          </a:xfrm>
          <a:prstGeom prst="rect">
            <a:avLst/>
          </a:prstGeom>
          <a:noFill/>
        </p:spPr>
        <p:txBody>
          <a:bodyPr wrap="none" rtlCol="0">
            <a:spAutoFit/>
          </a:bodyPr>
          <a:lstStyle/>
          <a:p>
            <a:r>
              <a:rPr lang="en-US" sz="5400" dirty="0">
                <a:latin typeface="Algerian" pitchFamily="82"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484784"/>
            <a:ext cx="7620000" cy="4525963"/>
          </a:xfrm>
        </p:spPr>
        <p:txBody>
          <a:bodyPr>
            <a:normAutofit/>
          </a:bodyPr>
          <a:lstStyle/>
          <a:p>
            <a:pPr marL="355600" marR="379095" indent="-342900" algn="just">
              <a:lnSpc>
                <a:spcPct val="150000"/>
              </a:lnSpc>
              <a:spcBef>
                <a:spcPts val="90"/>
              </a:spcBef>
              <a:buFont typeface="Arial MT"/>
              <a:buChar char="•"/>
              <a:tabLst>
                <a:tab pos="354965" algn="l"/>
                <a:tab pos="355600" algn="l"/>
              </a:tabLst>
            </a:pPr>
            <a:r>
              <a:rPr lang="en-US" sz="1600" dirty="0"/>
              <a:t>Vitamin D is an essential vitamin that has powerful influence on several parts of the human body. </a:t>
            </a:r>
          </a:p>
          <a:p>
            <a:pPr marL="355600" marR="379095" indent="-342900" algn="just">
              <a:lnSpc>
                <a:spcPct val="150000"/>
              </a:lnSpc>
              <a:spcBef>
                <a:spcPts val="90"/>
              </a:spcBef>
              <a:buFont typeface="Arial MT"/>
              <a:buChar char="•"/>
              <a:tabLst>
                <a:tab pos="354965" algn="l"/>
                <a:tab pos="355600" algn="l"/>
              </a:tabLst>
            </a:pPr>
            <a:r>
              <a:rPr lang="en-US" sz="1600" dirty="0"/>
              <a:t>Nearly one billion people highly suffered from Vitamin D Deficiency across the globe.</a:t>
            </a:r>
          </a:p>
          <a:p>
            <a:pPr marL="355600" marR="379095" indent="-342900" algn="just">
              <a:lnSpc>
                <a:spcPct val="150000"/>
              </a:lnSpc>
              <a:spcBef>
                <a:spcPts val="90"/>
              </a:spcBef>
              <a:buFont typeface="Arial MT"/>
              <a:buChar char="•"/>
              <a:tabLst>
                <a:tab pos="354965" algn="l"/>
                <a:tab pos="355600" algn="l"/>
              </a:tabLst>
            </a:pPr>
            <a:r>
              <a:rPr lang="en-US" sz="1600" dirty="0"/>
              <a:t> Vitamin D Deficiency is associated with several auto immune disorders like cardiovascular disease, diabetes mellitus and breast cancer.</a:t>
            </a:r>
          </a:p>
          <a:p>
            <a:pPr marL="355600" marR="379095" indent="-342900" algn="just">
              <a:lnSpc>
                <a:spcPct val="150000"/>
              </a:lnSpc>
              <a:spcBef>
                <a:spcPts val="90"/>
              </a:spcBef>
              <a:buFont typeface="Arial MT"/>
              <a:buChar char="•"/>
              <a:tabLst>
                <a:tab pos="354965" algn="l"/>
                <a:tab pos="355600" algn="l"/>
              </a:tabLst>
            </a:pPr>
            <a:r>
              <a:rPr lang="en-US" sz="1600" dirty="0"/>
              <a:t> Though, the enormous amount of data is collected every day in the medical field, processing of the large datasets will be challenging with the traditional approaches and recent studies proved that applying machine learning models will yield better results. </a:t>
            </a:r>
            <a:endParaRPr lang="en-US" sz="2400" dirty="0">
              <a:latin typeface="Times New Roman"/>
              <a:cs typeface="Times New Roman"/>
            </a:endParaRPr>
          </a:p>
        </p:txBody>
      </p:sp>
      <p:sp>
        <p:nvSpPr>
          <p:cNvPr id="2" name="Title 1"/>
          <p:cNvSpPr>
            <a:spLocks noGrp="1"/>
          </p:cNvSpPr>
          <p:nvPr>
            <p:ph type="title"/>
          </p:nvPr>
        </p:nvSpPr>
        <p:spPr>
          <a:xfrm>
            <a:off x="785786" y="214290"/>
            <a:ext cx="7620000" cy="114300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dirty="0">
                <a:ln w="11430"/>
                <a:latin typeface="Algerian" pitchFamily="82" charset="0"/>
              </a:rPr>
              <a:t> </a:t>
            </a:r>
            <a:r>
              <a:rPr lang="en-US" sz="4800" dirty="0">
                <a:ln w="11430"/>
                <a:latin typeface="Algerian" pitchFamily="82" charset="0"/>
              </a:rPr>
              <a:t>INTRODUCTION</a:t>
            </a:r>
            <a:endParaRPr lang="en-GB" sz="4800" dirty="0">
              <a:ln w="11430"/>
              <a:latin typeface="Algerian" pitchFamily="8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9323" y="6727951"/>
            <a:ext cx="8665210" cy="130387"/>
          </a:xfrm>
          <a:custGeom>
            <a:avLst/>
            <a:gdLst/>
            <a:ahLst/>
            <a:cxnLst/>
            <a:rect l="l" t="t" r="r" b="b"/>
            <a:pathLst>
              <a:path w="8665210" h="97789">
                <a:moveTo>
                  <a:pt x="0" y="97536"/>
                </a:moveTo>
                <a:lnTo>
                  <a:pt x="8664676" y="97536"/>
                </a:lnTo>
                <a:lnTo>
                  <a:pt x="8664676" y="0"/>
                </a:lnTo>
                <a:lnTo>
                  <a:pt x="0" y="0"/>
                </a:lnTo>
                <a:lnTo>
                  <a:pt x="0" y="97536"/>
                </a:lnTo>
                <a:close/>
              </a:path>
            </a:pathLst>
          </a:custGeom>
          <a:solidFill>
            <a:srgbClr val="4DB6AC"/>
          </a:solidFill>
        </p:spPr>
        <p:txBody>
          <a:bodyPr wrap="square" lIns="0" tIns="0" rIns="0" bIns="0" rtlCol="0"/>
          <a:lstStyle/>
          <a:p>
            <a:endParaRPr/>
          </a:p>
        </p:txBody>
      </p:sp>
      <p:sp>
        <p:nvSpPr>
          <p:cNvPr id="3" name="object 3"/>
          <p:cNvSpPr/>
          <p:nvPr/>
        </p:nvSpPr>
        <p:spPr>
          <a:xfrm>
            <a:off x="1" y="6727951"/>
            <a:ext cx="403225" cy="130387"/>
          </a:xfrm>
          <a:custGeom>
            <a:avLst/>
            <a:gdLst/>
            <a:ahLst/>
            <a:cxnLst/>
            <a:rect l="l" t="t" r="r" b="b"/>
            <a:pathLst>
              <a:path w="403225" h="97789">
                <a:moveTo>
                  <a:pt x="0" y="97536"/>
                </a:moveTo>
                <a:lnTo>
                  <a:pt x="403123" y="97536"/>
                </a:lnTo>
                <a:lnTo>
                  <a:pt x="403123" y="0"/>
                </a:lnTo>
                <a:lnTo>
                  <a:pt x="0" y="0"/>
                </a:lnTo>
                <a:lnTo>
                  <a:pt x="0" y="97536"/>
                </a:lnTo>
                <a:close/>
              </a:path>
            </a:pathLst>
          </a:custGeom>
          <a:solidFill>
            <a:srgbClr val="4DB6AC"/>
          </a:solidFill>
        </p:spPr>
        <p:txBody>
          <a:bodyPr wrap="square" lIns="0" tIns="0" rIns="0" bIns="0" rtlCol="0"/>
          <a:lstStyle/>
          <a:p>
            <a:endParaRPr/>
          </a:p>
        </p:txBody>
      </p:sp>
      <p:sp>
        <p:nvSpPr>
          <p:cNvPr id="4" name="object 4"/>
          <p:cNvSpPr txBox="1">
            <a:spLocks noGrp="1"/>
          </p:cNvSpPr>
          <p:nvPr>
            <p:ph type="title"/>
          </p:nvPr>
        </p:nvSpPr>
        <p:spPr>
          <a:xfrm>
            <a:off x="390550" y="427752"/>
            <a:ext cx="5332730" cy="1274708"/>
          </a:xfrm>
          <a:prstGeom prst="rect">
            <a:avLst/>
          </a:prstGeom>
        </p:spPr>
        <p:txBody>
          <a:bodyPr vert="horz" wrap="square" lIns="0" tIns="12700" rIns="0" bIns="0" rtlCol="0">
            <a:spAutoFit/>
          </a:bodyPr>
          <a:lstStyle/>
          <a:p>
            <a:pPr marL="12700">
              <a:lnSpc>
                <a:spcPct val="100000"/>
              </a:lnSpc>
              <a:spcBef>
                <a:spcPts val="100"/>
              </a:spcBef>
            </a:pPr>
            <a:r>
              <a:rPr spc="-5" dirty="0"/>
              <a:t>Segmentation</a:t>
            </a:r>
            <a:r>
              <a:rPr spc="-15" dirty="0"/>
              <a:t> </a:t>
            </a:r>
            <a:r>
              <a:rPr spc="-5" dirty="0"/>
              <a:t>Algorithm</a:t>
            </a:r>
          </a:p>
        </p:txBody>
      </p:sp>
      <p:sp>
        <p:nvSpPr>
          <p:cNvPr id="5" name="object 5"/>
          <p:cNvSpPr txBox="1"/>
          <p:nvPr/>
        </p:nvSpPr>
        <p:spPr>
          <a:xfrm>
            <a:off x="466750" y="1808141"/>
            <a:ext cx="8082280" cy="3314241"/>
          </a:xfrm>
          <a:prstGeom prst="rect">
            <a:avLst/>
          </a:prstGeom>
        </p:spPr>
        <p:txBody>
          <a:bodyPr vert="horz" wrap="square" lIns="0" tIns="12700" rIns="0" bIns="0" rtlCol="0">
            <a:spAutoFit/>
          </a:bodyPr>
          <a:lstStyle/>
          <a:p>
            <a:pPr marL="393700" indent="-381000">
              <a:lnSpc>
                <a:spcPct val="100000"/>
              </a:lnSpc>
              <a:spcBef>
                <a:spcPts val="100"/>
              </a:spcBef>
              <a:buFont typeface="Arial"/>
              <a:buChar char="•"/>
              <a:tabLst>
                <a:tab pos="393065" algn="l"/>
                <a:tab pos="393700" algn="l"/>
              </a:tabLst>
            </a:pPr>
            <a:r>
              <a:rPr sz="2400" spc="-5" dirty="0">
                <a:latin typeface="Times New Roman"/>
                <a:cs typeface="Times New Roman"/>
              </a:rPr>
              <a:t>Process </a:t>
            </a:r>
            <a:r>
              <a:rPr sz="2400" dirty="0">
                <a:latin typeface="Times New Roman"/>
                <a:cs typeface="Times New Roman"/>
              </a:rPr>
              <a:t>of </a:t>
            </a:r>
            <a:r>
              <a:rPr sz="2400" spc="-5" dirty="0">
                <a:latin typeface="Times New Roman"/>
                <a:cs typeface="Times New Roman"/>
              </a:rPr>
              <a:t>partitioning </a:t>
            </a:r>
            <a:r>
              <a:rPr sz="2400" dirty="0">
                <a:latin typeface="Times New Roman"/>
                <a:cs typeface="Times New Roman"/>
              </a:rPr>
              <a:t>a digital </a:t>
            </a:r>
            <a:r>
              <a:rPr sz="2400" spc="-5" dirty="0">
                <a:latin typeface="Times New Roman"/>
                <a:cs typeface="Times New Roman"/>
              </a:rPr>
              <a:t>image </a:t>
            </a:r>
            <a:r>
              <a:rPr sz="2400" dirty="0">
                <a:latin typeface="Times New Roman"/>
                <a:cs typeface="Times New Roman"/>
              </a:rPr>
              <a:t>into </a:t>
            </a:r>
            <a:r>
              <a:rPr sz="2400" spc="-5" dirty="0">
                <a:latin typeface="Times New Roman"/>
                <a:cs typeface="Times New Roman"/>
              </a:rPr>
              <a:t>multiple</a:t>
            </a:r>
            <a:r>
              <a:rPr sz="2400" spc="-65" dirty="0">
                <a:latin typeface="Times New Roman"/>
                <a:cs typeface="Times New Roman"/>
              </a:rPr>
              <a:t> </a:t>
            </a:r>
            <a:r>
              <a:rPr sz="2400" spc="-5" dirty="0">
                <a:latin typeface="Times New Roman"/>
                <a:cs typeface="Times New Roman"/>
              </a:rPr>
              <a:t>segments.</a:t>
            </a:r>
            <a:endParaRPr sz="2400" dirty="0">
              <a:latin typeface="Times New Roman"/>
              <a:cs typeface="Times New Roman"/>
            </a:endParaRPr>
          </a:p>
          <a:p>
            <a:pPr marL="393700" indent="-381000">
              <a:lnSpc>
                <a:spcPct val="100000"/>
              </a:lnSpc>
              <a:spcBef>
                <a:spcPts val="2030"/>
              </a:spcBef>
              <a:buFont typeface="Arial"/>
              <a:buChar char="•"/>
              <a:tabLst>
                <a:tab pos="393065" algn="l"/>
                <a:tab pos="393700" algn="l"/>
              </a:tabLst>
            </a:pPr>
            <a:r>
              <a:rPr sz="2400" spc="-5" dirty="0">
                <a:latin typeface="Times New Roman"/>
                <a:cs typeface="Times New Roman"/>
              </a:rPr>
              <a:t>Used </a:t>
            </a:r>
            <a:r>
              <a:rPr sz="2400" dirty="0">
                <a:latin typeface="Times New Roman"/>
                <a:cs typeface="Times New Roman"/>
              </a:rPr>
              <a:t>to find the location of lesion</a:t>
            </a:r>
            <a:r>
              <a:rPr sz="2400" spc="-95" dirty="0">
                <a:latin typeface="Times New Roman"/>
                <a:cs typeface="Times New Roman"/>
              </a:rPr>
              <a:t> </a:t>
            </a:r>
            <a:r>
              <a:rPr sz="2400" dirty="0">
                <a:latin typeface="Times New Roman"/>
                <a:cs typeface="Times New Roman"/>
              </a:rPr>
              <a:t>border.</a:t>
            </a:r>
          </a:p>
          <a:p>
            <a:pPr marL="393700" indent="-381000">
              <a:lnSpc>
                <a:spcPct val="100000"/>
              </a:lnSpc>
              <a:spcBef>
                <a:spcPts val="2039"/>
              </a:spcBef>
              <a:buFont typeface="Arial"/>
              <a:buChar char="•"/>
              <a:tabLst>
                <a:tab pos="393065" algn="l"/>
                <a:tab pos="393700" algn="l"/>
              </a:tabLst>
            </a:pPr>
            <a:r>
              <a:rPr sz="2400" dirty="0">
                <a:latin typeface="Times New Roman"/>
                <a:cs typeface="Times New Roman"/>
              </a:rPr>
              <a:t>Existing </a:t>
            </a:r>
            <a:r>
              <a:rPr sz="2400" spc="-5" dirty="0">
                <a:latin typeface="Times New Roman"/>
                <a:cs typeface="Times New Roman"/>
              </a:rPr>
              <a:t>algorithms </a:t>
            </a:r>
            <a:r>
              <a:rPr sz="2400" dirty="0">
                <a:latin typeface="Times New Roman"/>
                <a:cs typeface="Times New Roman"/>
              </a:rPr>
              <a:t>are </a:t>
            </a:r>
            <a:r>
              <a:rPr sz="2400" spc="-5" dirty="0">
                <a:latin typeface="Times New Roman"/>
                <a:cs typeface="Times New Roman"/>
              </a:rPr>
              <a:t>only </a:t>
            </a:r>
            <a:r>
              <a:rPr sz="2400" dirty="0">
                <a:latin typeface="Times New Roman"/>
                <a:cs typeface="Times New Roman"/>
              </a:rPr>
              <a:t>applicable to </a:t>
            </a:r>
            <a:r>
              <a:rPr sz="2400" spc="-5" dirty="0">
                <a:latin typeface="Times New Roman"/>
                <a:cs typeface="Times New Roman"/>
              </a:rPr>
              <a:t>dermoscopy</a:t>
            </a:r>
            <a:r>
              <a:rPr sz="2400" spc="-70" dirty="0">
                <a:latin typeface="Times New Roman"/>
                <a:cs typeface="Times New Roman"/>
              </a:rPr>
              <a:t> </a:t>
            </a:r>
            <a:r>
              <a:rPr sz="2400" spc="-5" dirty="0">
                <a:latin typeface="Times New Roman"/>
                <a:cs typeface="Times New Roman"/>
              </a:rPr>
              <a:t>images.</a:t>
            </a:r>
            <a:endParaRPr sz="2400" dirty="0">
              <a:latin typeface="Times New Roman"/>
              <a:cs typeface="Times New Roman"/>
            </a:endParaRPr>
          </a:p>
          <a:p>
            <a:pPr marL="393700" marR="331470" indent="-381000">
              <a:lnSpc>
                <a:spcPct val="114999"/>
              </a:lnSpc>
              <a:spcBef>
                <a:spcPts val="1600"/>
              </a:spcBef>
              <a:buFont typeface="Arial"/>
              <a:buChar char="•"/>
              <a:tabLst>
                <a:tab pos="393065" algn="l"/>
                <a:tab pos="393700" algn="l"/>
              </a:tabLst>
            </a:pPr>
            <a:r>
              <a:rPr sz="2400" dirty="0">
                <a:latin typeface="Times New Roman"/>
                <a:cs typeface="Times New Roman"/>
              </a:rPr>
              <a:t>Digital photographs </a:t>
            </a:r>
            <a:r>
              <a:rPr lang="en-US" sz="2400" dirty="0">
                <a:latin typeface="Times New Roman"/>
                <a:cs typeface="Times New Roman"/>
              </a:rPr>
              <a:t>cant</a:t>
            </a:r>
            <a:r>
              <a:rPr sz="2400" dirty="0">
                <a:latin typeface="Times New Roman"/>
                <a:cs typeface="Times New Roman"/>
              </a:rPr>
              <a:t> be </a:t>
            </a:r>
            <a:r>
              <a:rPr sz="2400" spc="-5" dirty="0">
                <a:latin typeface="Times New Roman"/>
                <a:cs typeface="Times New Roman"/>
              </a:rPr>
              <a:t>used </a:t>
            </a:r>
            <a:r>
              <a:rPr sz="2400" dirty="0">
                <a:latin typeface="Times New Roman"/>
                <a:cs typeface="Times New Roman"/>
              </a:rPr>
              <a:t>with existing</a:t>
            </a:r>
            <a:r>
              <a:rPr sz="2400" spc="-130" dirty="0">
                <a:latin typeface="Times New Roman"/>
                <a:cs typeface="Times New Roman"/>
              </a:rPr>
              <a:t> </a:t>
            </a:r>
            <a:r>
              <a:rPr sz="2400" spc="-5" dirty="0">
                <a:latin typeface="Times New Roman"/>
                <a:cs typeface="Times New Roman"/>
              </a:rPr>
              <a:t>algorithms  </a:t>
            </a:r>
            <a:r>
              <a:rPr sz="2400" dirty="0">
                <a:latin typeface="Times New Roman"/>
                <a:cs typeface="Times New Roman"/>
              </a:rPr>
              <a:t>because of </a:t>
            </a:r>
            <a:r>
              <a:rPr sz="2400" spc="-5" dirty="0">
                <a:latin typeface="Times New Roman"/>
                <a:cs typeface="Times New Roman"/>
              </a:rPr>
              <a:t>illumination</a:t>
            </a:r>
            <a:r>
              <a:rPr sz="2400" spc="-65" dirty="0">
                <a:latin typeface="Times New Roman"/>
                <a:cs typeface="Times New Roman"/>
              </a:rPr>
              <a:t> </a:t>
            </a:r>
            <a:r>
              <a:rPr sz="2400" dirty="0">
                <a:latin typeface="Times New Roman"/>
                <a:cs typeface="Times New Roman"/>
              </a:rPr>
              <a:t>variation.</a:t>
            </a:r>
          </a:p>
          <a:p>
            <a:pPr marL="393700" indent="-381000">
              <a:lnSpc>
                <a:spcPct val="100000"/>
              </a:lnSpc>
              <a:spcBef>
                <a:spcPts val="2030"/>
              </a:spcBef>
              <a:buFont typeface="Arial"/>
              <a:buChar char="•"/>
              <a:tabLst>
                <a:tab pos="393065" algn="l"/>
                <a:tab pos="393700" algn="l"/>
              </a:tabLst>
            </a:pPr>
            <a:r>
              <a:rPr sz="2400" spc="-5" dirty="0">
                <a:latin typeface="Times New Roman"/>
                <a:cs typeface="Times New Roman"/>
              </a:rPr>
              <a:t>Segmentation </a:t>
            </a:r>
            <a:r>
              <a:rPr sz="2400" dirty="0">
                <a:latin typeface="Times New Roman"/>
                <a:cs typeface="Times New Roman"/>
              </a:rPr>
              <a:t>based on pixel color</a:t>
            </a:r>
            <a:r>
              <a:rPr sz="2400" spc="-55" dirty="0">
                <a:latin typeface="Times New Roman"/>
                <a:cs typeface="Times New Roman"/>
              </a:rPr>
              <a:t> </a:t>
            </a:r>
            <a:r>
              <a:rPr sz="2400" dirty="0">
                <a:latin typeface="Times New Roman"/>
                <a:cs typeface="Times New Roman"/>
              </a:rPr>
              <a:t>intensity.</a:t>
            </a:r>
          </a:p>
        </p:txBody>
      </p:sp>
    </p:spTree>
    <p:extLst>
      <p:ext uri="{BB962C8B-B14F-4D97-AF65-F5344CB8AC3E}">
        <p14:creationId xmlns:p14="http://schemas.microsoft.com/office/powerpoint/2010/main" val="196584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Human based systems are involved in the Vitamin Deficiency Detection process.</a:t>
            </a:r>
          </a:p>
          <a:p>
            <a:pPr algn="just"/>
            <a:r>
              <a:rPr lang="en-US" dirty="0">
                <a:latin typeface="Times New Roman" panose="02020603050405020304" pitchFamily="18" charset="0"/>
                <a:cs typeface="Times New Roman" panose="02020603050405020304" pitchFamily="18" charset="0"/>
              </a:rPr>
              <a:t>But this type of systems are having reliably issues with man made error chances.</a:t>
            </a:r>
          </a:p>
          <a:p>
            <a:pPr algn="just"/>
            <a:r>
              <a:rPr lang="en-US" dirty="0">
                <a:latin typeface="Times New Roman" panose="02020603050405020304" pitchFamily="18" charset="0"/>
                <a:cs typeface="Times New Roman" panose="02020603050405020304" pitchFamily="18" charset="0"/>
              </a:rPr>
              <a:t>The most commonly used technique SVM is not a straightforward task due to the great variety of Tissues, low contrast between the lesion and the surrounding Stomach, irregular and fuzzy lesion borders Skin Images types and presence of Noise.</a:t>
            </a:r>
          </a:p>
        </p:txBody>
      </p:sp>
      <p:sp>
        <p:nvSpPr>
          <p:cNvPr id="3" name="Title 2"/>
          <p:cNvSpPr>
            <a:spLocks noGrp="1"/>
          </p:cNvSpPr>
          <p:nvPr>
            <p:ph type="title"/>
          </p:nvPr>
        </p:nvSpPr>
        <p:spPr/>
        <p:txBody>
          <a:bodyPr/>
          <a:lstStyle/>
          <a:p>
            <a:r>
              <a:rPr lang="en-US" dirty="0"/>
              <a:t>Existing System</a:t>
            </a:r>
          </a:p>
        </p:txBody>
      </p:sp>
    </p:spTree>
    <p:extLst>
      <p:ext uri="{BB962C8B-B14F-4D97-AF65-F5344CB8AC3E}">
        <p14:creationId xmlns:p14="http://schemas.microsoft.com/office/powerpoint/2010/main" val="1638685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2976" y="1857364"/>
            <a:ext cx="7620000" cy="4525963"/>
          </a:xfrm>
        </p:spPr>
        <p:txBody>
          <a:bodyPr/>
          <a:lstStyle/>
          <a:p>
            <a:r>
              <a:rPr lang="en-US" dirty="0">
                <a:latin typeface="Times New Roman" pitchFamily="18" charset="0"/>
                <a:cs typeface="Times New Roman" pitchFamily="18" charset="0"/>
              </a:rPr>
              <a:t>False detection.</a:t>
            </a:r>
          </a:p>
          <a:p>
            <a:r>
              <a:rPr lang="en-US" dirty="0">
                <a:latin typeface="Times New Roman" pitchFamily="18" charset="0"/>
                <a:cs typeface="Times New Roman" pitchFamily="18" charset="0"/>
              </a:rPr>
              <a:t>SVM operate on images with less amount of contrast.</a:t>
            </a:r>
          </a:p>
          <a:p>
            <a:endParaRPr lang="en-US" dirty="0">
              <a:solidFill>
                <a:schemeClr val="accent2">
                  <a:lumMod val="50000"/>
                </a:schemeClr>
              </a:solidFill>
              <a:latin typeface="Times New Roman" pitchFamily="18" charset="0"/>
              <a:cs typeface="Times New Roman" pitchFamily="18" charset="0"/>
            </a:endParaRPr>
          </a:p>
        </p:txBody>
      </p:sp>
      <p:sp>
        <p:nvSpPr>
          <p:cNvPr id="2" name="Title 1"/>
          <p:cNvSpPr>
            <a:spLocks noGrp="1"/>
          </p:cNvSpPr>
          <p:nvPr>
            <p:ph type="title"/>
          </p:nvPr>
        </p:nvSpPr>
        <p:spPr>
          <a:xfrm>
            <a:off x="714348" y="357166"/>
            <a:ext cx="8048628" cy="1143000"/>
          </a:xfrm>
        </p:spPr>
        <p:txBody>
          <a:bodyPr>
            <a:normAutofit/>
          </a:bodyPr>
          <a:lstStyle/>
          <a:p>
            <a:r>
              <a:rPr lang="en-US" sz="4000" dirty="0">
                <a:latin typeface="Algerian" pitchFamily="82" charset="0"/>
              </a:rPr>
              <a:t>PROBLEM DEFINITION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910" y="1571612"/>
            <a:ext cx="7620000" cy="4525963"/>
          </a:xfrm>
        </p:spPr>
        <p:txBody>
          <a:bodyPr/>
          <a:lstStyle/>
          <a:p>
            <a:pPr algn="just"/>
            <a:r>
              <a:rPr lang="en-US" dirty="0">
                <a:latin typeface="Times New Roman" panose="02020603050405020304" pitchFamily="18" charset="0"/>
                <a:cs typeface="Times New Roman" panose="02020603050405020304" pitchFamily="18" charset="0"/>
              </a:rPr>
              <a:t>In this project, an approach to border detection in Tissue images based on the multi-level decomposition and classification method is presented.</a:t>
            </a:r>
          </a:p>
          <a:p>
            <a:pPr algn="just"/>
            <a:r>
              <a:rPr lang="en-US" dirty="0">
                <a:latin typeface="Times New Roman" panose="02020603050405020304" pitchFamily="18" charset="0"/>
                <a:cs typeface="Times New Roman" panose="02020603050405020304" pitchFamily="18" charset="0"/>
              </a:rPr>
              <a:t>The scope of ALEXNET is used.</a:t>
            </a:r>
          </a:p>
          <a:p>
            <a:pPr algn="just"/>
            <a:r>
              <a:rPr lang="en-US" dirty="0">
                <a:latin typeface="Times New Roman" panose="02020603050405020304" pitchFamily="18" charset="0"/>
                <a:cs typeface="Times New Roman" panose="02020603050405020304" pitchFamily="18" charset="0"/>
              </a:rPr>
              <a:t>Two phases are training and testing Done using Deep Neural Network.</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solidFill>
                <a:schemeClr val="accent2">
                  <a:lumMod val="50000"/>
                </a:schemeClr>
              </a:solidFill>
              <a:latin typeface="Times New Roman" pitchFamily="18" charset="0"/>
              <a:cs typeface="Times New Roman" pitchFamily="18" charset="0"/>
            </a:endParaRPr>
          </a:p>
        </p:txBody>
      </p:sp>
      <p:sp>
        <p:nvSpPr>
          <p:cNvPr id="2" name="Title 1"/>
          <p:cNvSpPr>
            <a:spLocks noGrp="1"/>
          </p:cNvSpPr>
          <p:nvPr>
            <p:ph type="title"/>
          </p:nvPr>
        </p:nvSpPr>
        <p:spPr>
          <a:xfrm>
            <a:off x="1071538" y="285728"/>
            <a:ext cx="7620000" cy="1143000"/>
          </a:xfrm>
        </p:spPr>
        <p:txBody>
          <a:bodyPr/>
          <a:lstStyle/>
          <a:p>
            <a:r>
              <a:rPr lang="en-US" sz="4800">
                <a:latin typeface="Algerian" pitchFamily="82" charset="0"/>
              </a:rPr>
              <a:t>PROPOSED Solution</a:t>
            </a:r>
            <a:endParaRPr lang="en-US" sz="4800" dirty="0">
              <a:latin typeface="Algerian" pitchFamily="8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gerian" pitchFamily="82" charset="0"/>
              </a:rPr>
              <a:t>BLOCK DIAGRAM</a:t>
            </a:r>
          </a:p>
        </p:txBody>
      </p:sp>
      <p:pic>
        <p:nvPicPr>
          <p:cNvPr id="4" name="Picture 3">
            <a:extLst>
              <a:ext uri="{FF2B5EF4-FFF2-40B4-BE49-F238E27FC236}">
                <a16:creationId xmlns:a16="http://schemas.microsoft.com/office/drawing/2014/main" id="{331E6477-2D40-BB74-30A2-29C5E7C4E81D}"/>
              </a:ext>
            </a:extLst>
          </p:cNvPr>
          <p:cNvPicPr>
            <a:picLocks noChangeAspect="1"/>
          </p:cNvPicPr>
          <p:nvPr/>
        </p:nvPicPr>
        <p:blipFill>
          <a:blip r:embed="rId2"/>
          <a:stretch>
            <a:fillRect/>
          </a:stretch>
        </p:blipFill>
        <p:spPr>
          <a:xfrm>
            <a:off x="1000125" y="1638300"/>
            <a:ext cx="7143750" cy="3581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C3054-E005-5FB3-3493-CD7C5698C6B6}"/>
              </a:ext>
            </a:extLst>
          </p:cNvPr>
          <p:cNvSpPr>
            <a:spLocks noGrp="1"/>
          </p:cNvSpPr>
          <p:nvPr>
            <p:ph type="ctrTitle"/>
          </p:nvPr>
        </p:nvSpPr>
        <p:spPr/>
        <p:txBody>
          <a:bodyPr/>
          <a:lstStyle/>
          <a:p>
            <a:r>
              <a:rPr lang="en-US" dirty="0"/>
              <a:t>METHODOLOGY</a:t>
            </a:r>
          </a:p>
        </p:txBody>
      </p:sp>
    </p:spTree>
    <p:extLst>
      <p:ext uri="{BB962C8B-B14F-4D97-AF65-F5344CB8AC3E}">
        <p14:creationId xmlns:p14="http://schemas.microsoft.com/office/powerpoint/2010/main" val="11245359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1771</TotalTime>
  <Words>665</Words>
  <Application>Microsoft Office PowerPoint</Application>
  <PresentationFormat>On-screen Show (4:3)</PresentationFormat>
  <Paragraphs>70</Paragraphs>
  <Slides>22</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Algerian</vt:lpstr>
      <vt:lpstr>Arial</vt:lpstr>
      <vt:lpstr>Arial MT</vt:lpstr>
      <vt:lpstr>Calibri</vt:lpstr>
      <vt:lpstr>Lucida Sans Unicode</vt:lpstr>
      <vt:lpstr>Modern No. 20</vt:lpstr>
      <vt:lpstr>Times New Roman</vt:lpstr>
      <vt:lpstr>Verdana</vt:lpstr>
      <vt:lpstr>Wingdings</vt:lpstr>
      <vt:lpstr>Wingdings 2</vt:lpstr>
      <vt:lpstr>Wingdings 3</vt:lpstr>
      <vt:lpstr>Concourse</vt:lpstr>
      <vt:lpstr>Novel Method for VITAMIN DEFECIENCY DETECTION USING ALEXNET DNN Algorithm </vt:lpstr>
      <vt:lpstr>ABSTRACT</vt:lpstr>
      <vt:lpstr> INTRODUCTION</vt:lpstr>
      <vt:lpstr>Segmentation Algorithm</vt:lpstr>
      <vt:lpstr>Existing System</vt:lpstr>
      <vt:lpstr>PROBLEM DEFINITION</vt:lpstr>
      <vt:lpstr>PROPOSED Solution</vt:lpstr>
      <vt:lpstr>BLOCK DIAGRAM</vt:lpstr>
      <vt:lpstr>METHODOLOGY</vt:lpstr>
      <vt:lpstr>1.INPUT IMAGES</vt:lpstr>
      <vt:lpstr>     2.IMAGE CROPPING</vt:lpstr>
      <vt:lpstr>3.FEATURE EXTRACTION</vt:lpstr>
      <vt:lpstr>CLASSIFICATION</vt:lpstr>
      <vt:lpstr>        ADVANTAGES</vt:lpstr>
      <vt:lpstr>DISADVANTAGES</vt:lpstr>
      <vt:lpstr>APPLICATIONS</vt:lpstr>
      <vt:lpstr>SAMPLE DAATSET</vt:lpstr>
      <vt:lpstr>SCREENSHOT</vt:lpstr>
      <vt:lpstr>SCREENSHOT</vt:lpstr>
      <vt:lpstr>SCREENSHOT</vt:lpstr>
      <vt:lpstr>Conclusion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RETINOPATHY USING ARTIFICIAL NEURAL NETWORK</dc:title>
  <dc:creator>Windows</dc:creator>
  <cp:lastModifiedBy>Madhan M09</cp:lastModifiedBy>
  <cp:revision>234</cp:revision>
  <dcterms:created xsi:type="dcterms:W3CDTF">2010-08-02T07:10:40Z</dcterms:created>
  <dcterms:modified xsi:type="dcterms:W3CDTF">2022-12-19T04:15:51Z</dcterms:modified>
</cp:coreProperties>
</file>